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Override PartName="/ppt/notesSlides/notesSlide30.xml" ContentType="application/vnd.openxmlformats-officedocument.presentationml.notesSlide+xml"/>
  <Default Extension="bin" ContentType="application/vnd.openxmlformats-officedocument.presentationml.printerSettings"/>
  <Override PartName="/ppt/notesSlides/notesSlide13.xml" ContentType="application/vnd.openxmlformats-officedocument.presentationml.notesSlide+xml"/>
  <Override PartName="/ppt/notesSlides/notesSlide29.xml" ContentType="application/vnd.openxmlformats-officedocument.presentationml.notesSlide+xml"/>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notesSlides/notesSlide48.xml" ContentType="application/vnd.openxmlformats-officedocument.presentationml.notesSlide+xml"/>
  <Override PartName="/ppt/slides/slide3.xml" ContentType="application/vnd.openxmlformats-officedocument.presentationml.slide+xml"/>
  <Override PartName="/ppt/slideLayouts/slideLayout1.xml" ContentType="application/vnd.openxmlformats-officedocument.presentationml.slideLayout+xml"/>
  <Override PartName="/ppt/notesSlides/notesSlide34.xml" ContentType="application/vnd.openxmlformats-officedocument.presentationml.notesSlide+xml"/>
  <Override PartName="/ppt/slides/slide23.xml" ContentType="application/vnd.openxmlformats-officedocument.presentationml.slide+xml"/>
  <Override PartName="/ppt/slides/slide42.xml" ContentType="application/vnd.openxmlformats-officedocument.presentationml.slide+xml"/>
  <Override PartName="/ppt/slides/slide61.xml" ContentType="application/vnd.openxmlformats-officedocument.presentationml.slide+xml"/>
  <Override PartName="/ppt/theme/theme1.xml" ContentType="application/vnd.openxmlformats-officedocument.theme+xml"/>
  <Override PartName="/ppt/notesSlides/notesSlide53.xml" ContentType="application/vnd.openxmlformats-officedocument.presentationml.notesSlid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36.xml" ContentType="application/vnd.openxmlformats-officedocument.presentationml.notesSlide+xml"/>
  <Override PartName="/ppt/notesSlides/notesSlide6.xml" ContentType="application/vnd.openxmlformats-officedocument.presentationml.notesSlide+xml"/>
  <Override PartName="/ppt/notesSlides/notesSlide22.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Override PartName="/ppt/slides/slide46.xml" ContentType="application/vnd.openxmlformats-officedocument.presentationml.slide+xml"/>
  <Override PartName="/ppt/notesSlides/notesSlide41.xml" ContentType="application/vnd.openxmlformats-officedocument.presentationml.notesSlide+xml"/>
  <Override PartName="/ppt/notesSlides/notesSlide57.xml" ContentType="application/vnd.openxmlformats-officedocument.presentationml.notesSlide+xml"/>
  <Override PartName="/ppt/notesSlides/notesSlide8.xml" ContentType="application/vnd.openxmlformats-officedocument.presentationml.notesSlide+xml"/>
  <Override PartName="/ppt/notesSlides/notesSlide26.xml" ContentType="application/vnd.openxmlformats-officedocument.presentationml.notesSlide+xml"/>
  <Override PartName="/ppt/notesSlides/notesSlide45.xml" ContentType="application/vnd.openxmlformats-officedocument.presentationml.notes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notesSlides/notesSlide31.xml" ContentType="application/vnd.openxmlformats-officedocument.presentationml.notesSlide+xml"/>
  <Override PartName="/ppt/notesSlides/notesSlide50.xml" ContentType="application/vnd.openxmlformats-officedocument.presentationml.notesSlide+xml"/>
  <Override PartName="/ppt/slides/slide20.xml" ContentType="application/vnd.openxmlformats-officedocument.presentationml.slide+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Override PartName="/ppt/slides/slide38.xml" ContentType="application/vnd.openxmlformats-officedocument.presentationml.slide+xml"/>
  <Override PartName="/ppt/slides/slide57.xml" ContentType="application/vnd.openxmlformats-officedocument.presentationml.slide+xml"/>
  <Override PartName="/ppt/notesSlides/notesSlide49.xml" ContentType="application/vnd.openxmlformats-officedocument.presentationml.notesSlide+xml"/>
  <Override PartName="/ppt/slides/slide4.xml" ContentType="application/vnd.openxmlformats-officedocument.presentationml.slide+xml"/>
  <Override PartName="/ppt/slideLayouts/slideLayout2.xml" ContentType="application/vnd.openxmlformats-officedocument.presentationml.slideLayout+xml"/>
  <Override PartName="/ppt/notesSlides/notesSlide35.xml" ContentType="application/vnd.openxmlformats-officedocument.presentationml.notesSlide+xml"/>
  <Override PartName="/ppt/slides/slide24.xml" ContentType="application/vnd.openxmlformats-officedocument.presentationml.slide+xml"/>
  <Override PartName="/ppt/slides/slide43.xml" ContentType="application/vnd.openxmlformats-officedocument.presentationml.slide+xml"/>
  <Override PartName="/ppt/slides/slide62.xml" ContentType="application/vnd.openxmlformats-officedocument.presentationml.slide+xml"/>
  <Override PartName="/ppt/theme/theme2.xml" ContentType="application/vnd.openxmlformats-officedocument.theme+xml"/>
  <Override PartName="/ppt/notesSlides/notesSlide54.xml" ContentType="application/vnd.openxmlformats-officedocument.presentationml.notesSlide+xml"/>
  <Override PartName="/ppt/slideLayouts/slideLayout11.xml" ContentType="application/vnd.openxmlformats-officedocument.presentationml.slideLayout+xml"/>
  <Override PartName="/ppt/notesSlides/notesSlide18.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ppt/notesSlides/notesSlide7.xml" ContentType="application/vnd.openxmlformats-officedocument.presentationml.notesSlide+xml"/>
  <Default Extension="jpeg" ContentType="image/jpeg"/>
  <Override PartName="/ppt/notesSlides/notesSlide23.xml" ContentType="application/vnd.openxmlformats-officedocument.presentationml.notesSlide+xml"/>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42.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Default Extension="rels" ContentType="application/vnd.openxmlformats-package.relationships+xml"/>
  <Override PartName="/ppt/notesSlides/notesSlide27.xml" ContentType="application/vnd.openxmlformats-officedocument.presentationml.notesSlide+xml"/>
  <Override PartName="/ppt/notesSlides/notesSlide46.xml" ContentType="application/vnd.openxmlformats-officedocument.presentationml.notesSlide+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notesSlides/notesSlide32.xml" ContentType="application/vnd.openxmlformats-officedocument.presentationml.notesSlide+xml"/>
  <Override PartName="/ppt/notesSlides/notesSlide51.xml" ContentType="application/vnd.openxmlformats-officedocument.presentationml.notesSlide+xml"/>
  <Override PartName="/ppt/slides/slide21.xml" ContentType="application/vnd.openxmlformats-officedocument.presentationml.slide+xml"/>
  <Override PartName="/ppt/slides/slide40.xml" ContentType="application/vnd.openxmlformats-officedocument.presentationml.slide+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notesSlides/notesSlide20.xml" ContentType="application/vnd.openxmlformats-officedocument.presentationml.notes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s/slide63.xml" ContentType="application/vnd.openxmlformats-officedocument.presentationml.slide+xml"/>
  <Override PartName="/ppt/notesSlides/notesSlide55.xml" ContentType="application/vnd.openxmlformats-officedocument.presentationml.notesSlide+xml"/>
  <Override PartName="/ppt/notesSlides/notesSlide19.xml" ContentType="application/vnd.openxmlformats-officedocument.presentationml.notesSlide+xml"/>
  <Override PartName="/ppt/notesSlides/notesSlide38.xml" ContentType="application/vnd.openxmlformats-officedocument.presentationml.notesSlide+xml"/>
  <Override PartName="/ppt/notesSlides/notesSlide24.xml" ContentType="application/vnd.openxmlformats-officedocument.presentationml.notesSlide+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notesSlides/notesSlide43.xml" ContentType="application/vnd.openxmlformats-officedocument.presentationml.notesSlide+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28.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notesSlides/notesSlide33.xml" ContentType="application/vnd.openxmlformats-officedocument.presentationml.notesSlide+xml"/>
  <Override PartName="/ppt/notesSlides/notesSlide47.xml" ContentType="application/vnd.openxmlformats-officedocument.presentationml.notesSlide+xml"/>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notesSlides/notesSlide52.xml" ContentType="application/vnd.openxmlformats-officedocument.presentationml.notes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slides/slide59.xml" ContentType="application/vnd.openxmlformats-officedocument.presentationml.slide+xml"/>
  <Override PartName="/ppt/notesSlides/notesSlide21.xml" ContentType="application/vnd.openxmlformats-officedocument.presentationml.notesSlide+xml"/>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Override PartName="/ppt/slides/slide64.xml" ContentType="application/vnd.openxmlformats-officedocument.presentationml.slide+xml"/>
  <Override PartName="/ppt/notesSlides/notesSlide40.xml" ContentType="application/vnd.openxmlformats-officedocument.presentationml.notesSlide+xml"/>
  <Override PartName="/ppt/notesSlides/notesSlide56.xml" ContentType="application/vnd.openxmlformats-officedocument.presentationml.notesSlide+xml"/>
  <Default Extension="pdf" ContentType="application/pdf"/>
  <Override PartName="/ppt/notesSlides/notesSlide39.xml" ContentType="application/vnd.openxmlformats-officedocument.presentationml.notesSlide+xml"/>
  <Default Extension="png" ContentType="image/png"/>
  <Override PartName="/ppt/notesSlides/notesSlide25.xml" ContentType="application/vnd.openxmlformats-officedocument.presentationml.notesSlide+xml"/>
  <Override PartName="/ppt/notesSlides/notesSlide4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r:id="rId1"/>
  </p:sldMasterIdLst>
  <p:notesMasterIdLst>
    <p:notesMasterId r:id="rId66"/>
  </p:notesMasterIdLst>
  <p:sldIdLst>
    <p:sldId id="256" r:id="rId2"/>
    <p:sldId id="258" r:id="rId3"/>
    <p:sldId id="260" r:id="rId4"/>
    <p:sldId id="259" r:id="rId5"/>
    <p:sldId id="264" r:id="rId6"/>
    <p:sldId id="267" r:id="rId7"/>
    <p:sldId id="278" r:id="rId8"/>
    <p:sldId id="340" r:id="rId9"/>
    <p:sldId id="268" r:id="rId10"/>
    <p:sldId id="279" r:id="rId11"/>
    <p:sldId id="341" r:id="rId12"/>
    <p:sldId id="271" r:id="rId13"/>
    <p:sldId id="280" r:id="rId14"/>
    <p:sldId id="342" r:id="rId15"/>
    <p:sldId id="339" r:id="rId16"/>
    <p:sldId id="283" r:id="rId17"/>
    <p:sldId id="282" r:id="rId18"/>
    <p:sldId id="281" r:id="rId19"/>
    <p:sldId id="272" r:id="rId20"/>
    <p:sldId id="276" r:id="rId21"/>
    <p:sldId id="285" r:id="rId22"/>
    <p:sldId id="286" r:id="rId23"/>
    <p:sldId id="289" r:id="rId24"/>
    <p:sldId id="291" r:id="rId25"/>
    <p:sldId id="288" r:id="rId26"/>
    <p:sldId id="284" r:id="rId27"/>
    <p:sldId id="293" r:id="rId28"/>
    <p:sldId id="292" r:id="rId29"/>
    <p:sldId id="294" r:id="rId30"/>
    <p:sldId id="296" r:id="rId31"/>
    <p:sldId id="298" r:id="rId32"/>
    <p:sldId id="301" r:id="rId33"/>
    <p:sldId id="302" r:id="rId34"/>
    <p:sldId id="303" r:id="rId35"/>
    <p:sldId id="304" r:id="rId36"/>
    <p:sldId id="305" r:id="rId37"/>
    <p:sldId id="306" r:id="rId38"/>
    <p:sldId id="323" r:id="rId39"/>
    <p:sldId id="307" r:id="rId40"/>
    <p:sldId id="308" r:id="rId41"/>
    <p:sldId id="313" r:id="rId42"/>
    <p:sldId id="311" r:id="rId43"/>
    <p:sldId id="310" r:id="rId44"/>
    <p:sldId id="322" r:id="rId45"/>
    <p:sldId id="314" r:id="rId46"/>
    <p:sldId id="312" r:id="rId47"/>
    <p:sldId id="331" r:id="rId48"/>
    <p:sldId id="319" r:id="rId49"/>
    <p:sldId id="320" r:id="rId50"/>
    <p:sldId id="325" r:id="rId51"/>
    <p:sldId id="321" r:id="rId52"/>
    <p:sldId id="324" r:id="rId53"/>
    <p:sldId id="328" r:id="rId54"/>
    <p:sldId id="330" r:id="rId55"/>
    <p:sldId id="332" r:id="rId56"/>
    <p:sldId id="333" r:id="rId57"/>
    <p:sldId id="329" r:id="rId58"/>
    <p:sldId id="326" r:id="rId59"/>
    <p:sldId id="343" r:id="rId60"/>
    <p:sldId id="335" r:id="rId61"/>
    <p:sldId id="327" r:id="rId62"/>
    <p:sldId id="336" r:id="rId63"/>
    <p:sldId id="338" r:id="rId64"/>
    <p:sldId id="337" r:id="rId6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p:restoredLeft sz="15620"/>
    <p:restoredTop sz="77126" autoAdjust="0"/>
  </p:normalViewPr>
  <p:slideViewPr>
    <p:cSldViewPr snapToGrid="0">
      <p:cViewPr>
        <p:scale>
          <a:sx n="75" d="100"/>
          <a:sy n="75" d="100"/>
        </p:scale>
        <p:origin x="-1304" y="-1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681BE-1AD8-8043-A303-DB5D9E2E7787}" type="datetimeFigureOut">
              <a:rPr lang="en-US" smtClean="0"/>
              <a:pPr/>
              <a:t>8/31/11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0BF9155-BE78-6A42-BBE8-98499D3705AA}"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system that is responsible for this is called</a:t>
            </a:r>
            <a:r>
              <a:rPr lang="en-US" baseline="0" dirty="0" smtClean="0"/>
              <a:t> the HLT, which stands for High Level Trigger. After the HLT step, we get data at a rate of 100Hz, which corresponds to up to 8 terabytes per day, which is much more manageable. The HLT needs to make even tougher decisions about the level of interest of each event, so it needs even more information that the L1 trigger needs.  So the HLT does a basic level of reconstruction—track creation, energy cluster creation, etc.—in </a:t>
            </a:r>
            <a:r>
              <a:rPr lang="en-US" baseline="0" dirty="0" err="1" smtClean="0"/>
              <a:t>realtime</a:t>
            </a:r>
            <a:r>
              <a:rPr lang="en-US" baseline="0" dirty="0" smtClean="0"/>
              <a:t>, at the full 100 GB/</a:t>
            </a:r>
            <a:r>
              <a:rPr lang="en-US" baseline="0" dirty="0" err="1" smtClean="0"/>
              <a:t>s</a:t>
            </a:r>
            <a:r>
              <a:rPr lang="en-US" baseline="0" dirty="0" smtClean="0"/>
              <a:t>, 100 kHz rate.  From there, it can make a very informed decision about whether or not this event is interesting. </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last step is where we try to take this data and make a publication out of it.</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Even after the reduction, huge amount of data </a:t>
            </a:r>
          </a:p>
          <a:p>
            <a:endParaRPr lang="en-US" dirty="0" smtClean="0"/>
          </a:p>
          <a:p>
            <a:r>
              <a:rPr lang="en-US" dirty="0" smtClean="0"/>
              <a:t>(N </a:t>
            </a:r>
            <a:r>
              <a:rPr lang="en-US" dirty="0" err="1" smtClean="0"/>
              <a:t>Petabytes</a:t>
            </a:r>
            <a:r>
              <a:rPr lang="en-US" dirty="0" smtClean="0"/>
              <a:t> and counting)</a:t>
            </a:r>
          </a:p>
          <a:p>
            <a:endParaRPr lang="en-US" dirty="0" smtClean="0"/>
          </a:p>
          <a:p>
            <a:r>
              <a:rPr lang="en-US" dirty="0" smtClean="0"/>
              <a:t>Need distributed framework to handle all of this data.</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particular</a:t>
            </a:r>
            <a:r>
              <a:rPr lang="en-US" baseline="0" dirty="0" smtClean="0"/>
              <a:t> distributed computing environment that we settled on is the Grid.  In particular, we use two grids primarily at the LHC, EGEE (Europe) and OSG (everywhere else).  They can communicate because they both implement the standards set down by the Open Grid Forum.</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we’ll go into the detail about the raw data step, and I’ll start of with</a:t>
            </a:r>
            <a:r>
              <a:rPr lang="en-US" baseline="0" dirty="0" smtClean="0"/>
              <a:t> a very brief overview of the CMS detector and what it does.</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D0AEAE-9347-FE4F-8E09-83FF26FFDA7D}" type="slidenum">
              <a:rPr lang="en-US"/>
              <a:pPr/>
              <a:t>15</a:t>
            </a:fld>
            <a:endParaRPr lang="en-US"/>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lang="en-US" dirty="0"/>
              <a:t>Here is the </a:t>
            </a:r>
            <a:r>
              <a:rPr lang="en-US" dirty="0" smtClean="0"/>
              <a:t>LHC.</a:t>
            </a:r>
            <a:r>
              <a:rPr lang="en-US" baseline="0" dirty="0" smtClean="0"/>
              <a:t>  </a:t>
            </a:r>
            <a:r>
              <a:rPr lang="en-US" dirty="0" smtClean="0"/>
              <a:t>It’s </a:t>
            </a:r>
            <a:r>
              <a:rPr lang="en-US" dirty="0"/>
              <a:t>50 </a:t>
            </a:r>
            <a:r>
              <a:rPr lang="en-US" dirty="0" err="1"/>
              <a:t>m</a:t>
            </a:r>
            <a:r>
              <a:rPr lang="en-US" dirty="0"/>
              <a:t> underground, and 27 km in radius.  The LHC actually recycled the old tunnel for the LEP (Large Electron-Positron Collider).  Each of these labeled names are detectors on the ring… I will be discussing</a:t>
            </a:r>
            <a:r>
              <a:rPr lang="en-US" dirty="0" smtClean="0"/>
              <a:t> CMS.</a:t>
            </a:r>
          </a:p>
          <a:p>
            <a:endParaRPr lang="en-US" dirty="0" smtClean="0"/>
          </a:p>
          <a:p>
            <a:r>
              <a:rPr lang="en-US" dirty="0" smtClean="0"/>
              <a:t>World</a:t>
            </a:r>
            <a:r>
              <a:rPr lang="en-US" baseline="0" dirty="0" smtClean="0"/>
              <a:t> Wide Web was born here (in particular, the first web </a:t>
            </a:r>
            <a:r>
              <a:rPr lang="en-US" baseline="0" dirty="0" smtClean="0"/>
              <a:t>server)</a:t>
            </a:r>
          </a:p>
          <a:p>
            <a:r>
              <a:rPr lang="en-US" baseline="0" dirty="0" smtClean="0"/>
              <a:t>It has the highest collision energy in the world, and therefore brings with it significant challenges.</a:t>
            </a:r>
            <a:endParaRPr lang="en-US" dirty="0" smtClean="0"/>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CMS is arranged concentrically.</a:t>
            </a:r>
            <a:r>
              <a:rPr lang="en-US" baseline="0" dirty="0" smtClean="0"/>
              <a:t>  The tracker in the middle, which is responsible for (as it may sound) finding the particle paths as they go through the detector.  Directly outside that is the ECAL (Electromagnetic Calorimeter), responsible for capturing the energy deposited from more or less electrons and photons.  Outside of that is the HCAL (</a:t>
            </a:r>
            <a:r>
              <a:rPr lang="en-US" baseline="0" dirty="0" err="1" smtClean="0"/>
              <a:t>Hadron</a:t>
            </a:r>
            <a:r>
              <a:rPr lang="en-US" baseline="0" dirty="0" smtClean="0"/>
              <a:t> Calorimeter). After the calorimeters comes the 4 Tesla solenoid (CMS’s namesake), and finally the </a:t>
            </a:r>
            <a:r>
              <a:rPr lang="en-US" baseline="0" dirty="0" err="1" smtClean="0"/>
              <a:t>muon</a:t>
            </a:r>
            <a:r>
              <a:rPr lang="en-US" baseline="0" dirty="0" smtClean="0"/>
              <a:t> chambers (it’s other namesake).  </a:t>
            </a:r>
          </a:p>
          <a:p>
            <a:endParaRPr lang="en-US" baseline="0" dirty="0" smtClean="0"/>
          </a:p>
          <a:p>
            <a:r>
              <a:rPr lang="en-US" baseline="0" dirty="0" smtClean="0"/>
              <a:t>That axis at the top says 7 meters, so CMS is nearly 30 feet in radius, i.e., it’s quite large.    </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Just to provide a different perspective, here’s a blown</a:t>
            </a:r>
            <a:r>
              <a:rPr lang="en-US" baseline="0" dirty="0" smtClean="0"/>
              <a:t> up 3D model of it.  If you look on the blue platform, there’s a person standing there to give it some scale.  </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these 4 subsystems, and I’ll just be talking about 1</a:t>
            </a:r>
            <a:r>
              <a:rPr lang="en-US" baseline="0" dirty="0" smtClean="0"/>
              <a:t> of them: The tracker.  There are multiple reasons for this, but the two main ones are that it has the most daunting data concerns and it’s most directly related to my personal research topic, so I know the most about it </a:t>
            </a:r>
            <a:r>
              <a:rPr lang="en-US" baseline="0" dirty="0" err="1" smtClean="0">
                <a:sym typeface="Wingdings"/>
              </a:rPr>
              <a:t></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6.6*10^7</a:t>
            </a:r>
            <a:r>
              <a:rPr lang="en-US" baseline="0" dirty="0" smtClean="0"/>
              <a:t> * 10^5 = 6.6*10^12 pixels/second</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Matt Hollingsworth and I work on</a:t>
            </a:r>
            <a:r>
              <a:rPr lang="en-US" baseline="0" dirty="0" smtClean="0"/>
              <a:t> this ^ detector.  I’d like to explain what it does, and how we go from this…</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we mentioned, can’t read out every bunch crossing</a:t>
            </a:r>
          </a:p>
          <a:p>
            <a:r>
              <a:rPr lang="en-US" dirty="0" smtClean="0"/>
              <a:t>Need trigger system to bring down data volume</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“Level-1” trigger: The trigger that is sent to the hardware</a:t>
            </a:r>
          </a:p>
          <a:p>
            <a:r>
              <a:rPr lang="en-US" dirty="0" smtClean="0"/>
              <a:t>It’s smart: Makes decisions based on the topology of the event</a:t>
            </a:r>
          </a:p>
          <a:p>
            <a:r>
              <a:rPr lang="en-US" dirty="0" smtClean="0"/>
              <a:t>Needs to be really fast though; needs to decide in &lt; 3.2 us whether or not the event is interesting</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Muons</a:t>
            </a:r>
            <a:r>
              <a:rPr lang="en-US" dirty="0" smtClean="0"/>
              <a:t> and calorimeters </a:t>
            </a:r>
            <a:r>
              <a:rPr lang="en-US" dirty="0" smtClean="0"/>
              <a:t>only go</a:t>
            </a:r>
            <a:r>
              <a:rPr lang="en-US" baseline="0" dirty="0" smtClean="0"/>
              <a:t> into the L1 trigger—no pixel or strips</a:t>
            </a:r>
            <a:endParaRPr lang="en-US" dirty="0" smtClean="0"/>
          </a:p>
          <a:p>
            <a:r>
              <a:rPr lang="en-US" dirty="0" err="1" smtClean="0"/>
              <a:t>Muons</a:t>
            </a:r>
            <a:r>
              <a:rPr lang="en-US" dirty="0" smtClean="0"/>
              <a:t>:</a:t>
            </a:r>
            <a:r>
              <a:rPr lang="en-US" dirty="0" smtClean="0"/>
              <a:t> Since the only particles</a:t>
            </a:r>
            <a:r>
              <a:rPr lang="en-US" baseline="0" dirty="0" smtClean="0"/>
              <a:t> that reach the </a:t>
            </a:r>
            <a:r>
              <a:rPr lang="en-US" baseline="0" dirty="0" err="1" smtClean="0"/>
              <a:t>muon</a:t>
            </a:r>
            <a:r>
              <a:rPr lang="en-US" baseline="0" dirty="0" smtClean="0"/>
              <a:t> detectors are </a:t>
            </a:r>
            <a:r>
              <a:rPr lang="en-US" baseline="0" dirty="0" err="1" smtClean="0"/>
              <a:t>muons</a:t>
            </a:r>
            <a:r>
              <a:rPr lang="en-US" baseline="0" dirty="0" smtClean="0"/>
              <a:t>, the signal is </a:t>
            </a:r>
            <a:r>
              <a:rPr lang="en-US" dirty="0" smtClean="0"/>
              <a:t>clean and</a:t>
            </a:r>
            <a:r>
              <a:rPr lang="en-US" baseline="0" dirty="0" smtClean="0"/>
              <a:t> therefore makes for an efficient trigger</a:t>
            </a:r>
            <a:endParaRPr lang="en-US" dirty="0" smtClean="0"/>
          </a:p>
          <a:p>
            <a:r>
              <a:rPr lang="en-US" dirty="0" smtClean="0"/>
              <a:t>Calorimeters</a:t>
            </a:r>
            <a:r>
              <a:rPr lang="en-US" baseline="0" dirty="0" smtClean="0"/>
              <a:t> are </a:t>
            </a:r>
            <a:r>
              <a:rPr lang="en-US" dirty="0" smtClean="0"/>
              <a:t>relatively easy to read out, since it reads out a </a:t>
            </a:r>
            <a:r>
              <a:rPr lang="en-US" dirty="0" err="1" smtClean="0"/>
              <a:t>scaler</a:t>
            </a:r>
            <a:r>
              <a:rPr lang="en-US" dirty="0" smtClean="0"/>
              <a:t> and nothing else</a:t>
            </a:r>
          </a:p>
          <a:p>
            <a:r>
              <a:rPr lang="en-US" dirty="0" smtClean="0"/>
              <a:t>Good example of using the situation to decrease computing demand</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Solution for L1: </a:t>
            </a:r>
            <a:r>
              <a:rPr lang="en-US" dirty="0" smtClean="0"/>
              <a:t>“Software implemented in hardware”</a:t>
            </a:r>
          </a:p>
          <a:p>
            <a:r>
              <a:rPr lang="en-US" dirty="0" smtClean="0"/>
              <a:t>Good example of CMS making line between software and hardware blurry</a:t>
            </a:r>
          </a:p>
          <a:p>
            <a:r>
              <a:rPr lang="en-US" dirty="0" smtClean="0"/>
              <a:t>Sometimes, hardware based solutions can bring you a long way</a:t>
            </a:r>
            <a:endParaRPr lang="en-US" dirty="0" smtClean="0"/>
          </a:p>
          <a:p>
            <a:endParaRPr lang="en-US" dirty="0" smtClean="0"/>
          </a:p>
          <a:p>
            <a:r>
              <a:rPr lang="en-US" dirty="0" err="1" smtClean="0"/>
              <a:t>FPGAs</a:t>
            </a:r>
            <a:r>
              <a:rPr lang="en-US" dirty="0" smtClean="0"/>
              <a:t>/ASICS: “Programmable Electronics”</a:t>
            </a:r>
          </a:p>
          <a:p>
            <a:r>
              <a:rPr lang="en-US" dirty="0" smtClean="0"/>
              <a:t>VME: Unified readout electronics</a:t>
            </a:r>
          </a:p>
          <a:p>
            <a:r>
              <a:rPr lang="en-US" dirty="0" smtClean="0"/>
              <a:t>CMS Paradigm: Program your </a:t>
            </a:r>
            <a:r>
              <a:rPr lang="en-US" dirty="0" err="1" smtClean="0"/>
              <a:t>FPGAs</a:t>
            </a:r>
            <a:r>
              <a:rPr lang="en-US" dirty="0" smtClean="0"/>
              <a:t> to do the number crunching when it needs to be really fast, ship results to compute </a:t>
            </a:r>
            <a:r>
              <a:rPr lang="en-US" dirty="0" smtClean="0"/>
              <a:t>farm</a:t>
            </a:r>
          </a:p>
        </p:txBody>
      </p:sp>
      <p:sp>
        <p:nvSpPr>
          <p:cNvPr id="4" name="Slide Number Placeholder 3"/>
          <p:cNvSpPr>
            <a:spLocks noGrp="1"/>
          </p:cNvSpPr>
          <p:nvPr>
            <p:ph type="sldNum" sz="quarter" idx="10"/>
          </p:nvPr>
        </p:nvSpPr>
        <p:spPr/>
        <p:txBody>
          <a:bodyPr/>
          <a:lstStyle/>
          <a:p>
            <a:fld id="{70BF9155-BE78-6A42-BBE8-98499D3705AA}" type="slidenum">
              <a:rPr lang="en-US" smtClean="0"/>
              <a:pPr/>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3.2 us trigger latency</a:t>
            </a:r>
            <a:r>
              <a:rPr lang="en-US" baseline="0" dirty="0" smtClean="0"/>
              <a:t> is hard enough to comply with, but then every single detector then has to worry about keeping up with all 128 events that happened during that trigger latency time because they don’t know which events will turn out to be interesting after all.</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how the pixel detector solves this problem.</a:t>
            </a:r>
          </a:p>
          <a:p>
            <a:endParaRPr lang="en-US" dirty="0" smtClean="0"/>
          </a:p>
          <a:p>
            <a:r>
              <a:rPr lang="en-US" dirty="0" smtClean="0"/>
              <a:t>Interesting things about the PSI46</a:t>
            </a:r>
            <a:r>
              <a:rPr lang="en-US" baseline="0" dirty="0" smtClean="0"/>
              <a:t> chip</a:t>
            </a:r>
            <a:r>
              <a:rPr lang="en-US" dirty="0" smtClean="0"/>
              <a:t>:</a:t>
            </a:r>
            <a:endParaRPr lang="en-US" dirty="0" smtClean="0"/>
          </a:p>
          <a:p>
            <a:endParaRPr lang="en-US" dirty="0" smtClean="0"/>
          </a:p>
          <a:p>
            <a:pPr>
              <a:buFontTx/>
              <a:buChar char="•"/>
            </a:pPr>
            <a:r>
              <a:rPr lang="en-US" dirty="0" smtClean="0"/>
              <a:t>Reads out at 100 kHz</a:t>
            </a:r>
          </a:p>
          <a:p>
            <a:pPr>
              <a:buFontTx/>
              <a:buChar char="•"/>
            </a:pPr>
            <a:r>
              <a:rPr lang="en-US" baseline="0" dirty="0" smtClean="0"/>
              <a:t>Zero Suppression</a:t>
            </a:r>
          </a:p>
          <a:p>
            <a:pPr>
              <a:buFontTx/>
              <a:buChar char="•"/>
            </a:pPr>
            <a:r>
              <a:rPr lang="en-US" baseline="0" dirty="0" smtClean="0"/>
              <a:t>Encodes pixel hit info digitally</a:t>
            </a:r>
          </a:p>
          <a:p>
            <a:pPr>
              <a:buFontTx/>
              <a:buChar char="•"/>
            </a:pPr>
            <a:r>
              <a:rPr lang="en-US" baseline="0" dirty="0" smtClean="0"/>
              <a:t>Keeps every event that comes to it, up to a few hundred (according to complexity)</a:t>
            </a:r>
            <a:endParaRPr lang="en-US" dirty="0" smtClean="0"/>
          </a:p>
          <a:p>
            <a:endParaRPr lang="en-US" dirty="0" smtClean="0"/>
          </a:p>
          <a:p>
            <a:r>
              <a:rPr lang="en-US" dirty="0" smtClean="0"/>
              <a:t>Pixel detectors are very</a:t>
            </a:r>
            <a:r>
              <a:rPr lang="en-US" baseline="0" dirty="0" smtClean="0"/>
              <a:t> much like CCD cameras—except cameras that can take 40 million pictures per second.</a:t>
            </a:r>
          </a:p>
          <a:p>
            <a:endParaRPr lang="en-US" baseline="0" dirty="0" smtClean="0"/>
          </a:p>
          <a:p>
            <a:r>
              <a:rPr lang="en-US" baseline="0" dirty="0" smtClean="0"/>
              <a:t>The readout is very different however.  Cameras query each pixel and ask how much charge was deposited in any given pixel.  This is a camera where the pixel itself knows whether or not it was hit or not.  For us, if the pixel isn’t hit, it doesn’t enter the readout chain at all, and therefore doesn’t waste time at the readout level.</a:t>
            </a:r>
          </a:p>
          <a:p>
            <a:endParaRPr lang="en-US" baseline="0" dirty="0" smtClean="0"/>
          </a:p>
          <a:p>
            <a:r>
              <a:rPr lang="en-US" baseline="0" dirty="0" smtClean="0"/>
              <a:t>Every single hit that the ROC gets (for the last 128 events at least, it’s actually more, but that’s the spec) is buffered, but not necessarily read out.  Instead, the chip waits for a trigger, after which it grabs the event in its buffer that it thinks corresponds to the physics that the trigger got excited about.  This is done through a programmable parameter called the WBC, which basically tells the chip what index to look at in the buffer when it gets a trigger—it sets the phase between the trigger and the sliding buffer window.</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FED</a:t>
            </a:r>
            <a:r>
              <a:rPr lang="en-US" baseline="0" dirty="0" smtClean="0"/>
              <a:t> takes the output of a ROC into 1 of its 36 channels and uses an internal state machine to process it.  So by the time it gets done decoding one hit, it has in its memory the row, column, and an </a:t>
            </a:r>
            <a:r>
              <a:rPr lang="en-US" baseline="0" dirty="0" err="1" smtClean="0"/>
              <a:t>adc</a:t>
            </a:r>
            <a:r>
              <a:rPr lang="en-US" baseline="0" dirty="0" smtClean="0"/>
              <a:t> which is proportional to the charge deposit in the pixel. It’s this information that gets shipped onward down the chain, nothing else. (well, there are some status bits and such like, but not any other data)</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FED ships its data out on what’s called the S-Link, which is a high throughput card which hooks to VME</a:t>
            </a:r>
            <a:r>
              <a:rPr lang="en-US" baseline="0" dirty="0" smtClean="0"/>
              <a:t> backplanes.</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29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come to the Reconstruction</a:t>
            </a:r>
            <a:r>
              <a:rPr lang="en-US" baseline="0" dirty="0" smtClean="0"/>
              <a:t> and Filtering stage</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this.  So, the general goal here is to follow the life of a particle from its birth in the middle of CM</a:t>
            </a:r>
            <a:r>
              <a:rPr lang="en-US" baseline="0" dirty="0" smtClean="0"/>
              <a:t>S to a point on a graph in a publication.  As a side note, this happens to be a J/</a:t>
            </a:r>
            <a:r>
              <a:rPr lang="en-US" baseline="0" dirty="0" err="1" smtClean="0"/>
              <a:t>Psi</a:t>
            </a:r>
            <a:r>
              <a:rPr lang="en-US" baseline="0" dirty="0" smtClean="0"/>
              <a:t> mass peak produced at UT by Giordano </a:t>
            </a:r>
            <a:r>
              <a:rPr lang="en-US" baseline="0" dirty="0" err="1" smtClean="0"/>
              <a:t>Cerizza</a:t>
            </a:r>
            <a:r>
              <a:rPr lang="en-US" baseline="0" dirty="0" smtClean="0"/>
              <a:t>.</a:t>
            </a:r>
            <a:r>
              <a:rPr lang="en-US" dirty="0" smtClean="0"/>
              <a:t> </a:t>
            </a:r>
          </a:p>
          <a:p>
            <a:endParaRPr lang="en-US" dirty="0" smtClean="0"/>
          </a:p>
          <a:p>
            <a:r>
              <a:rPr lang="en-US" dirty="0" smtClean="0"/>
              <a:t>There</a:t>
            </a:r>
            <a:r>
              <a:rPr lang="en-US" baseline="0" dirty="0" smtClean="0"/>
              <a:t> are many steps along the way, but in general, we can distill the process into 3 steps,</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Slink is “the” output of the </a:t>
            </a:r>
            <a:r>
              <a:rPr lang="en-US" dirty="0" err="1" smtClean="0"/>
              <a:t>frontend</a:t>
            </a:r>
            <a:r>
              <a:rPr lang="en-US" dirty="0" smtClean="0"/>
              <a:t> readout electronics—now we need to synchronize and process the data.  This is done in</a:t>
            </a:r>
            <a:r>
              <a:rPr lang="en-US" baseline="0" dirty="0" smtClean="0"/>
              <a:t> an online DAQ server farm, referred to as the Event Builder.  The event builder passes its data to the HLT to decide whether or not to keep the data that it comes up with and if the HLT says yes, it’s passed to deep storage.</a:t>
            </a:r>
            <a:endParaRPr lang="en-US" dirty="0" smtClean="0"/>
          </a:p>
          <a:p>
            <a:r>
              <a:rPr lang="en-US" dirty="0" smtClean="0"/>
              <a:t>Requires </a:t>
            </a:r>
            <a:r>
              <a:rPr lang="en-US" dirty="0" smtClean="0"/>
              <a:t>equipment which can process 100 kHz and not get backed </a:t>
            </a:r>
            <a:r>
              <a:rPr lang="en-US" dirty="0" smtClean="0"/>
              <a:t>up</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HLT decides whether event is interesting enough to save to deep storage</a:t>
            </a:r>
          </a:p>
          <a:p>
            <a:endParaRPr lang="en-US" dirty="0" smtClean="0"/>
          </a:p>
          <a:p>
            <a:r>
              <a:rPr lang="en-US" dirty="0" smtClean="0"/>
              <a:t>Solution: Parallelization</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an overview of the Event Builder—we’l</a:t>
            </a:r>
            <a:r>
              <a:rPr lang="en-US" baseline="0" dirty="0" smtClean="0"/>
              <a:t>l go through each step in detail.</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FED Builders</a:t>
            </a:r>
          </a:p>
          <a:p>
            <a:r>
              <a:rPr lang="en-US" dirty="0" smtClean="0"/>
              <a:t>Each FED outputs its own fragment of the event</a:t>
            </a:r>
          </a:p>
          <a:p>
            <a:r>
              <a:rPr lang="en-US" dirty="0" smtClean="0"/>
              <a:t>FED Builder is responsible for syncing 8 FED outputs and combining them into a “Super Fragment”</a:t>
            </a:r>
          </a:p>
          <a:p>
            <a:r>
              <a:rPr lang="en-US" dirty="0" smtClean="0"/>
              <a:t>FED Builder’s responsibility: Get Hardware Raw Data into </a:t>
            </a:r>
            <a:r>
              <a:rPr lang="en-US" dirty="0" err="1" smtClean="0"/>
              <a:t>Myrinet</a:t>
            </a:r>
            <a:endParaRPr lang="en-US" dirty="0" smtClean="0"/>
          </a:p>
          <a:p>
            <a:r>
              <a:rPr lang="en-US" dirty="0" smtClean="0"/>
              <a:t>This is happening at the L1A rate (100 kHz still) so throughput is 100 GB/</a:t>
            </a:r>
            <a:r>
              <a:rPr lang="en-US" dirty="0" err="1" smtClean="0"/>
              <a:t>s</a:t>
            </a:r>
            <a:endParaRPr lang="en-US" dirty="0" smtClean="0"/>
          </a:p>
          <a:p>
            <a:r>
              <a:rPr lang="en-US" dirty="0" smtClean="0"/>
              <a:t>This is not exactly an</a:t>
            </a:r>
            <a:r>
              <a:rPr lang="en-US" baseline="0" dirty="0" smtClean="0"/>
              <a:t> “</a:t>
            </a:r>
            <a:r>
              <a:rPr lang="en-US" baseline="0" dirty="0" err="1" smtClean="0"/>
              <a:t>embarassingly</a:t>
            </a:r>
            <a:r>
              <a:rPr lang="en-US" baseline="0" dirty="0" smtClean="0"/>
              <a:t> parallel” problem—the issue is that yes, it’s parallel, but they need to stay in sync, i.e., each member of each of these FED builders is in some way dependent on the others.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FED Builder is our answer to traditional “DAQ computer”</a:t>
            </a:r>
          </a:p>
          <a:p>
            <a:r>
              <a:rPr lang="en-US" dirty="0" smtClean="0"/>
              <a:t>Implemented in </a:t>
            </a:r>
            <a:r>
              <a:rPr lang="en-US" dirty="0" err="1" smtClean="0"/>
              <a:t>CompactPCI</a:t>
            </a:r>
            <a:r>
              <a:rPr lang="en-US" dirty="0" smtClean="0"/>
              <a:t> with custom card (FRL) which takes data from S-Link and dumps it to commercial </a:t>
            </a:r>
            <a:r>
              <a:rPr lang="en-US" dirty="0" err="1" smtClean="0"/>
              <a:t>Myrinet</a:t>
            </a:r>
            <a:r>
              <a:rPr lang="en-US" dirty="0" smtClean="0"/>
              <a:t> NIC</a:t>
            </a:r>
          </a:p>
          <a:p>
            <a:r>
              <a:rPr lang="en-US" dirty="0" smtClean="0"/>
              <a:t>Destination </a:t>
            </a:r>
            <a:r>
              <a:rPr lang="en-US" dirty="0" smtClean="0"/>
              <a:t>logic (network routing) </a:t>
            </a:r>
            <a:r>
              <a:rPr lang="en-US" dirty="0" smtClean="0"/>
              <a:t>is implemented in </a:t>
            </a:r>
            <a:r>
              <a:rPr lang="en-US" dirty="0" err="1" smtClean="0"/>
              <a:t>Myrinet</a:t>
            </a:r>
            <a:r>
              <a:rPr lang="en-US" dirty="0" smtClean="0"/>
              <a:t> </a:t>
            </a:r>
            <a:r>
              <a:rPr lang="en-US" dirty="0" err="1" smtClean="0"/>
              <a:t>NIC’s</a:t>
            </a:r>
            <a:r>
              <a:rPr lang="en-US" dirty="0" smtClean="0"/>
              <a:t> RISC processor</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Total network throughput: 2 Tb/</a:t>
            </a:r>
            <a:r>
              <a:rPr lang="en-US" dirty="0" err="1" smtClean="0"/>
              <a:t>s</a:t>
            </a:r>
            <a:endParaRPr lang="en-US" dirty="0" smtClean="0"/>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RU’s (readout units) take data directly from the FED Builders (</a:t>
            </a:r>
            <a:r>
              <a:rPr lang="en-US" dirty="0" err="1" smtClean="0"/>
              <a:t>Myrinet</a:t>
            </a:r>
            <a:r>
              <a:rPr lang="en-US" dirty="0" smtClean="0"/>
              <a:t>) and buffer it</a:t>
            </a:r>
          </a:p>
          <a:p>
            <a:r>
              <a:rPr lang="en-US" dirty="0" smtClean="0"/>
              <a:t>These are </a:t>
            </a:r>
            <a:r>
              <a:rPr lang="en-US" dirty="0" err="1" smtClean="0"/>
              <a:t>linux</a:t>
            </a:r>
            <a:r>
              <a:rPr lang="en-US" dirty="0" smtClean="0"/>
              <a:t> PCs</a:t>
            </a:r>
          </a:p>
          <a:p>
            <a:r>
              <a:rPr lang="en-US" dirty="0" smtClean="0"/>
              <a:t>RU’s arranged into 8 completely independent “DAQ slices”; RU plays role of gatekeeper</a:t>
            </a:r>
          </a:p>
          <a:p>
            <a:r>
              <a:rPr lang="en-US" dirty="0" smtClean="0"/>
              <a:t>Holds the data until it’s requested (pulled) from further down the chain</a:t>
            </a:r>
          </a:p>
          <a:p>
            <a:r>
              <a:rPr lang="en-US" dirty="0" smtClean="0"/>
              <a:t>Tells the Event Manager that it has event number X</a:t>
            </a:r>
          </a:p>
          <a:p>
            <a:r>
              <a:rPr lang="en-US" dirty="0" smtClean="0"/>
              <a:t>Event manager then knows where to find all pieces (Super Fragments) for an entire event</a:t>
            </a:r>
          </a:p>
          <a:p>
            <a:r>
              <a:rPr lang="en-US" dirty="0" smtClean="0"/>
              <a:t>EVM also asks the trigger system for its own special super fragment</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 = Builder Unit</a:t>
            </a:r>
          </a:p>
          <a:p>
            <a:r>
              <a:rPr lang="en-US" dirty="0" smtClean="0"/>
              <a:t>FU = Filter Unit (HLT)</a:t>
            </a:r>
          </a:p>
          <a:p>
            <a:r>
              <a:rPr lang="en-US" dirty="0" smtClean="0"/>
              <a:t>BU’s are responsible for combining the super fragments into a full event</a:t>
            </a:r>
          </a:p>
          <a:p>
            <a:r>
              <a:rPr lang="en-US" dirty="0" smtClean="0"/>
              <a:t>BU’s tell the event manager that they have resources</a:t>
            </a:r>
          </a:p>
          <a:p>
            <a:r>
              <a:rPr lang="en-US" dirty="0" smtClean="0"/>
              <a:t>Event manager then tells BU a list of RU’s which have the pieces of the event to assemble</a:t>
            </a:r>
          </a:p>
          <a:p>
            <a:r>
              <a:rPr lang="en-US" dirty="0" smtClean="0"/>
              <a:t>BU pulls data from these RU’s and builds it</a:t>
            </a:r>
          </a:p>
          <a:p>
            <a:r>
              <a:rPr lang="en-US" dirty="0" smtClean="0"/>
              <a:t>Resulting (full) event is then forwarded to the HLT farm for filtering </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HLT is responsible for picking the interesting events from this group of events</a:t>
            </a:r>
          </a:p>
          <a:p>
            <a:r>
              <a:rPr lang="en-US" dirty="0" smtClean="0"/>
              <a:t>Reduces to a more manageable 100 Hz</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HLT</a:t>
            </a:r>
          </a:p>
          <a:p>
            <a:endParaRPr lang="en-US" dirty="0" smtClean="0"/>
          </a:p>
          <a:p>
            <a:r>
              <a:rPr lang="en-US" dirty="0" smtClean="0"/>
              <a:t>This is where the physics starts</a:t>
            </a:r>
          </a:p>
          <a:p>
            <a:r>
              <a:rPr lang="en-US" dirty="0" smtClean="0"/>
              <a:t>Event is mostly reconstructed—tracks are made, energy deposit clusters are formed, etc.</a:t>
            </a:r>
          </a:p>
          <a:p>
            <a:r>
              <a:rPr lang="en-US" dirty="0" smtClean="0"/>
              <a:t>From the resulting topology, it’s decided whether the event is interesting enough to keep</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FU’s</a:t>
            </a:r>
            <a:r>
              <a:rPr lang="en-US" dirty="0" smtClean="0"/>
              <a:t> consist of two independen</a:t>
            </a:r>
            <a:r>
              <a:rPr lang="en-US" baseline="0" dirty="0" smtClean="0"/>
              <a:t>t apps: Resource Broker, which transfers the event data from its associated Builder Unit (BU) and </a:t>
            </a:r>
            <a:r>
              <a:rPr lang="en-US" baseline="0" dirty="0" err="1" smtClean="0"/>
              <a:t>EventProcessor</a:t>
            </a:r>
            <a:r>
              <a:rPr lang="en-US" baseline="0" dirty="0" smtClean="0"/>
              <a:t>, which runs the reconstruction code for each event.  They communicate via a shared memory queue.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 save computing power, the simplest (and least computationally intensive) </a:t>
            </a:r>
            <a:r>
              <a:rPr lang="en-US" baseline="0" dirty="0" err="1" smtClean="0"/>
              <a:t>reco</a:t>
            </a:r>
            <a:r>
              <a:rPr lang="en-US" baseline="0" dirty="0" smtClean="0"/>
              <a:t> processes are run first, and if the event fails to pass those, processing is terminated.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If the event is interesting enough, then info that the HLT used to make its decision is added to the event and the</a:t>
            </a:r>
            <a:r>
              <a:rPr lang="en-US" dirty="0" smtClean="0"/>
              <a:t> whole event </a:t>
            </a:r>
            <a:r>
              <a:rPr lang="en-US" dirty="0" smtClean="0"/>
              <a:t>is passed on to the Storage Manager</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Raw data</a:t>
            </a:r>
          </a:p>
          <a:p>
            <a:r>
              <a:rPr lang="en-US" baseline="0" dirty="0" smtClean="0"/>
              <a:t>- Detector info for processing</a:t>
            </a:r>
          </a:p>
          <a:p>
            <a:r>
              <a:rPr lang="en-US" baseline="0" dirty="0" err="1" smtClean="0"/>
              <a:t>Reco</a:t>
            </a:r>
            <a:r>
              <a:rPr lang="en-US" baseline="0" dirty="0" smtClean="0"/>
              <a:t> and filtering</a:t>
            </a:r>
          </a:p>
          <a:p>
            <a:pPr>
              <a:buFontTx/>
              <a:buChar char="-"/>
            </a:pPr>
            <a:r>
              <a:rPr lang="en-US" baseline="0" dirty="0" smtClean="0"/>
              <a:t>Raw to physical</a:t>
            </a:r>
          </a:p>
          <a:p>
            <a:pPr>
              <a:buFontTx/>
              <a:buChar char="-"/>
            </a:pPr>
            <a:r>
              <a:rPr lang="en-US" baseline="0" dirty="0" smtClean="0"/>
              <a:t>Filtering on physical parameters</a:t>
            </a:r>
          </a:p>
          <a:p>
            <a:pPr>
              <a:buFontTx/>
              <a:buNone/>
            </a:pPr>
            <a:r>
              <a:rPr lang="en-US" baseline="0" dirty="0" smtClean="0"/>
              <a:t>Physics</a:t>
            </a:r>
          </a:p>
          <a:p>
            <a:pPr>
              <a:buFontTx/>
              <a:buNone/>
            </a:pPr>
            <a:r>
              <a:rPr lang="en-US" baseline="0" dirty="0" smtClean="0"/>
              <a:t>-Lots of data, need distributed computing</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we come to how physicists use this stored data to produce publications.</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we’re in deep storage.  Now we need some way to analyze all this data that we’ve produced.  Enter CMSSW, the CMS software for data analysis</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43</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an overview of the architecture of CMSSW.</a:t>
            </a:r>
            <a:r>
              <a:rPr lang="en-US" baseline="0" dirty="0" smtClean="0"/>
              <a:t>  We’ll break this down into the main components…</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Each</a:t>
            </a:r>
            <a:r>
              <a:rPr lang="en-US" baseline="0" dirty="0" smtClean="0"/>
              <a:t> of the things that I describe here are basically a separate class in CMSSW (it’s implemented primarily in C++)</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Source: A</a:t>
            </a:r>
            <a:r>
              <a:rPr lang="en-US" baseline="0" dirty="0" smtClean="0"/>
              <a:t> generic input source whose sole purpose is to provide events to iterate over.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Data Producer: Reads in the event data and appends its own data to the event stream.  It isn’t allowed to modify anything in the event, only add to it.  This is important since we need to be able to, at any point, discover exactly what our analysis is doing</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Filter</a:t>
            </a:r>
            <a:r>
              <a:rPr lang="en-US" dirty="0" smtClean="0"/>
              <a:t>: Looks at previously injected data and decides whether or not this event is </a:t>
            </a:r>
            <a:r>
              <a:rPr lang="en-US" dirty="0" smtClean="0"/>
              <a:t>interesting.  If the answer is no</a:t>
            </a:r>
            <a:r>
              <a:rPr lang="en-US" baseline="0" dirty="0" smtClean="0"/>
              <a:t>, processing is halted immediately for the event so that subsequent producers or analyzers are never called on uninteresting data.</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Analyze: Read-only event consumer, which typically produces things like histograms or </a:t>
            </a:r>
            <a:r>
              <a:rPr lang="en-US" baseline="0" dirty="0" err="1" smtClean="0"/>
              <a:t>Ttrees</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Output Module: A generic output module, analogous to the Source—in fact, if you save the results of a path to file via the output module, you can use it again as an input source.  This particular use case is important because it allows you to create “skims”, selections of the data with reconstructed information in them.  These are typically much, much smaller than the master dataset, and can therefore be processed on university-sized compute clusters.</a:t>
            </a:r>
            <a:endParaRPr lang="en-US" dirty="0" smtClean="0"/>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how everything fits together.</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46</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Independent</a:t>
            </a:r>
            <a:r>
              <a:rPr lang="en-US" baseline="0" dirty="0" smtClean="0"/>
              <a:t> analyzers are chained together into Paths, and Paths into Sequences, etc. by a python “</a:t>
            </a:r>
            <a:r>
              <a:rPr lang="en-US" baseline="0" dirty="0" err="1" smtClean="0"/>
              <a:t>Config</a:t>
            </a:r>
            <a:r>
              <a:rPr lang="en-US" baseline="0" dirty="0" smtClean="0"/>
              <a:t> File”, which is really just a python program where 99% of the work is done outside the file (usually).  Uses </a:t>
            </a:r>
            <a:r>
              <a:rPr lang="en-US" baseline="0" dirty="0" err="1" smtClean="0"/>
              <a:t>boost::python</a:t>
            </a:r>
            <a:r>
              <a:rPr lang="en-US" baseline="0" dirty="0" smtClean="0"/>
              <a:t> for the bindings</a:t>
            </a:r>
            <a:r>
              <a:rPr lang="en-US" baseline="0" dirty="0" smtClean="0"/>
              <a:t>.</a:t>
            </a:r>
          </a:p>
          <a:p>
            <a:endParaRPr lang="en-US" baseline="0" dirty="0" smtClean="0"/>
          </a:p>
          <a:p>
            <a:r>
              <a:rPr lang="en-US" dirty="0" smtClean="0"/>
              <a:t>Another important feature of CMSSW is that it keeps up with all of the </a:t>
            </a:r>
            <a:r>
              <a:rPr lang="en-US" dirty="0" err="1" smtClean="0"/>
              <a:t>config</a:t>
            </a:r>
            <a:r>
              <a:rPr lang="en-US" dirty="0" smtClean="0"/>
              <a:t> files that were run for a particular data run inside of the output files.  This lets you introspect an analysis</a:t>
            </a:r>
            <a:r>
              <a:rPr lang="en-US" baseline="0" dirty="0" smtClean="0"/>
              <a:t> output file to figure out exactly what code was used to create it.  This is critical when running complex analyses.</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47</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Events are assumed to be disjoint</a:t>
            </a:r>
          </a:p>
          <a:p>
            <a:r>
              <a:rPr lang="en-US" dirty="0" smtClean="0"/>
              <a:t>This model allows for per-event parallelization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 time-ordering</a:t>
            </a:r>
          </a:p>
          <a:p>
            <a:endParaRPr lang="en-US" dirty="0" smtClean="0"/>
          </a:p>
          <a:p>
            <a:r>
              <a:rPr lang="en-US" dirty="0" smtClean="0"/>
              <a:t>Each event can be analyzed in different process</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48</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49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 way to explain grid architecture in my remaining 15 minutes, so I’ll settle for a simple analogy.</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50</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Enabling Grids for E-</a:t>
            </a:r>
            <a:r>
              <a:rPr lang="en-US" dirty="0" err="1" smtClean="0"/>
              <a:t>sciencE</a:t>
            </a:r>
            <a:endParaRPr lang="en-US" dirty="0" smtClean="0"/>
          </a:p>
          <a:p>
            <a:endParaRPr lang="en-US" dirty="0" smtClean="0"/>
          </a:p>
          <a:p>
            <a:r>
              <a:rPr lang="en-US" dirty="0" smtClean="0"/>
              <a:t>EGEE:</a:t>
            </a:r>
          </a:p>
          <a:p>
            <a:r>
              <a:rPr lang="en-US" dirty="0" smtClean="0"/>
              <a:t>Uses</a:t>
            </a:r>
            <a:r>
              <a:rPr lang="en-US" baseline="0" dirty="0" smtClean="0"/>
              <a:t> </a:t>
            </a:r>
            <a:r>
              <a:rPr lang="en-US" baseline="0" dirty="0" err="1" smtClean="0"/>
              <a:t>gLite</a:t>
            </a:r>
            <a:endParaRPr lang="en-US" baseline="0" dirty="0" smtClean="0"/>
          </a:p>
          <a:p>
            <a:r>
              <a:rPr lang="en-US" baseline="0" dirty="0" smtClean="0"/>
              <a:t>&gt;40,000 </a:t>
            </a:r>
            <a:r>
              <a:rPr lang="en-US" baseline="0" dirty="0" smtClean="0"/>
              <a:t>CPUs</a:t>
            </a:r>
          </a:p>
          <a:p>
            <a:r>
              <a:rPr lang="en-US" baseline="0" dirty="0" smtClean="0"/>
              <a:t>Several </a:t>
            </a:r>
            <a:r>
              <a:rPr lang="en-US" baseline="0" dirty="0" err="1" smtClean="0"/>
              <a:t>petabytes</a:t>
            </a:r>
            <a:r>
              <a:rPr lang="en-US" baseline="0" dirty="0" smtClean="0"/>
              <a:t> of storage</a:t>
            </a:r>
          </a:p>
          <a:p>
            <a:endParaRPr lang="en-US" baseline="0" dirty="0" smtClean="0"/>
          </a:p>
          <a:p>
            <a:r>
              <a:rPr lang="en-US" baseline="0" dirty="0" smtClean="0"/>
              <a:t> OSG:</a:t>
            </a:r>
          </a:p>
          <a:p>
            <a:r>
              <a:rPr lang="en-US" baseline="0" dirty="0" smtClean="0"/>
              <a:t>Uses Open Science Grid Software Stack</a:t>
            </a:r>
          </a:p>
          <a:p>
            <a:endParaRPr lang="en-US" dirty="0" smtClean="0"/>
          </a:p>
          <a:p>
            <a:endParaRPr lang="en-US" dirty="0" smtClean="0"/>
          </a:p>
          <a:p>
            <a:r>
              <a:rPr lang="en-US" dirty="0" smtClean="0"/>
              <a:t>Both</a:t>
            </a:r>
            <a:r>
              <a:rPr lang="en-US" baseline="0" dirty="0" smtClean="0"/>
              <a:t> software stacks include common pieces of software, such as Condor, </a:t>
            </a:r>
            <a:r>
              <a:rPr lang="en-US" baseline="0" dirty="0" err="1" smtClean="0"/>
              <a:t>Globus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We start off with Raw</a:t>
            </a:r>
            <a:r>
              <a:rPr lang="en-US" baseline="0" dirty="0" smtClean="0"/>
              <a:t> Data—things like charge deposit, or simple “this detector was hit” information.  This stage produces an enormous amount of data—over 40 </a:t>
            </a:r>
            <a:r>
              <a:rPr lang="en-US" baseline="0" dirty="0" smtClean="0"/>
              <a:t>TB/second </a:t>
            </a:r>
            <a:r>
              <a:rPr lang="en-US" baseline="0" dirty="0" smtClean="0"/>
              <a:t>at full LHC </a:t>
            </a:r>
            <a:r>
              <a:rPr lang="en-US" baseline="0" dirty="0" smtClean="0"/>
              <a:t>luminosity</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Tier-0 is CERN, the first place where all the data I</a:t>
            </a:r>
            <a:r>
              <a:rPr lang="en-US" baseline="0" dirty="0" smtClean="0"/>
              <a:t>s archived.  A basic reconstruction is done there (track finding, cluster finding, etc.) and then replicated to all of the Tier-1 centers, of which there are 11 at the moment (see list below).  The Tier-1 centers are the main user interface to the big data, and include places like FNAL.  It is here that “pre-analyses” are typically done, where people make a relatively loose </a:t>
            </a:r>
            <a:r>
              <a:rPr lang="en-US" baseline="0" dirty="0" err="1" smtClean="0"/>
              <a:t>preselection</a:t>
            </a:r>
            <a:r>
              <a:rPr lang="en-US" baseline="0" dirty="0" smtClean="0"/>
              <a:t> of the data, take the variables they care about, and dump it into a (now smaller) file so that it doesn’t take so long to run analyses.  </a:t>
            </a:r>
            <a:endParaRPr lang="en-US" baseline="0" dirty="0" smtClean="0"/>
          </a:p>
          <a:p>
            <a:endParaRPr lang="en-US" baseline="0" dirty="0" smtClean="0"/>
          </a:p>
          <a:p>
            <a:r>
              <a:rPr lang="en-US" baseline="0" dirty="0" smtClean="0"/>
              <a:t>Tier-1 sites</a:t>
            </a:r>
          </a:p>
          <a:p>
            <a:r>
              <a:rPr lang="en-US" baseline="0" dirty="0" smtClean="0"/>
              <a:t>Canada	 TRIUMF</a:t>
            </a:r>
          </a:p>
          <a:p>
            <a:r>
              <a:rPr lang="en-US" baseline="0" dirty="0" smtClean="0"/>
              <a:t>Germany	 KIT</a:t>
            </a:r>
          </a:p>
          <a:p>
            <a:r>
              <a:rPr lang="en-US" baseline="0" dirty="0" smtClean="0"/>
              <a:t>Spain	 Port </a:t>
            </a:r>
            <a:r>
              <a:rPr lang="en-US" baseline="0" dirty="0" err="1" smtClean="0"/>
              <a:t>d'Informació</a:t>
            </a:r>
            <a:r>
              <a:rPr lang="en-US" baseline="0" dirty="0" smtClean="0"/>
              <a:t> </a:t>
            </a:r>
            <a:r>
              <a:rPr lang="en-US" baseline="0" dirty="0" err="1" smtClean="0"/>
              <a:t>Científica</a:t>
            </a:r>
            <a:r>
              <a:rPr lang="en-US" baseline="0" dirty="0" smtClean="0"/>
              <a:t> (PIC)</a:t>
            </a:r>
          </a:p>
          <a:p>
            <a:r>
              <a:rPr lang="en-US" baseline="0" dirty="0" smtClean="0"/>
              <a:t>France	 IN2P3</a:t>
            </a:r>
          </a:p>
          <a:p>
            <a:r>
              <a:rPr lang="en-US" baseline="0" dirty="0" smtClean="0"/>
              <a:t>Italy	 INFN</a:t>
            </a:r>
          </a:p>
          <a:p>
            <a:r>
              <a:rPr lang="en-US" baseline="0" dirty="0" smtClean="0"/>
              <a:t>Nordic countries	 Nordic </a:t>
            </a:r>
            <a:r>
              <a:rPr lang="en-US" baseline="0" dirty="0" err="1" smtClean="0"/>
              <a:t>Datagrid</a:t>
            </a:r>
            <a:r>
              <a:rPr lang="en-US" baseline="0" dirty="0" smtClean="0"/>
              <a:t> Facility</a:t>
            </a:r>
          </a:p>
          <a:p>
            <a:r>
              <a:rPr lang="en-US" baseline="0" dirty="0" smtClean="0"/>
              <a:t>Netherlands	 NIKHEF / SARA</a:t>
            </a:r>
          </a:p>
          <a:p>
            <a:r>
              <a:rPr lang="en-US" baseline="0" dirty="0" smtClean="0"/>
              <a:t>Taipei	 ASGC</a:t>
            </a:r>
          </a:p>
          <a:p>
            <a:r>
              <a:rPr lang="en-US" baseline="0" dirty="0" smtClean="0"/>
              <a:t>United Kingdom	 </a:t>
            </a:r>
            <a:r>
              <a:rPr lang="en-US" baseline="0" dirty="0" err="1" smtClean="0"/>
              <a:t>GridPP</a:t>
            </a:r>
            <a:endParaRPr lang="en-US" baseline="0" dirty="0" smtClean="0"/>
          </a:p>
          <a:p>
            <a:r>
              <a:rPr lang="en-US" baseline="0" dirty="0" smtClean="0"/>
              <a:t>USA	 </a:t>
            </a:r>
            <a:r>
              <a:rPr lang="en-US" baseline="0" dirty="0" err="1" smtClean="0"/>
              <a:t>Fermilab</a:t>
            </a:r>
            <a:r>
              <a:rPr lang="en-US" baseline="0" dirty="0" smtClean="0"/>
              <a:t>-CMS</a:t>
            </a:r>
          </a:p>
          <a:p>
            <a:r>
              <a:rPr lang="en-US" baseline="0" dirty="0" smtClean="0"/>
              <a:t>USA	 BNL ATLAS</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0BF9155-BE78-6A42-BBE8-98499D3705AA}" type="slidenum">
              <a:rPr lang="en-US" smtClean="0"/>
              <a:pPr/>
              <a:t>52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Batch Queue: Condor, TORQUE</a:t>
            </a:r>
          </a:p>
          <a:p>
            <a:r>
              <a:rPr lang="en-US" dirty="0" smtClean="0"/>
              <a:t>File Transfer: </a:t>
            </a:r>
            <a:r>
              <a:rPr lang="en-US" dirty="0" err="1" smtClean="0"/>
              <a:t>GridFTP</a:t>
            </a:r>
            <a:endParaRPr lang="en-US" dirty="0" smtClean="0"/>
          </a:p>
          <a:p>
            <a:r>
              <a:rPr lang="en-US" dirty="0" smtClean="0"/>
              <a:t>Security: VOMS</a:t>
            </a:r>
            <a:endParaRPr lang="en-US" dirty="0" smtClean="0"/>
          </a:p>
          <a:p>
            <a:r>
              <a:rPr lang="en-US" dirty="0" smtClean="0"/>
              <a:t>Storage:</a:t>
            </a:r>
            <a:r>
              <a:rPr lang="en-US" baseline="0" dirty="0" smtClean="0"/>
              <a:t> </a:t>
            </a:r>
            <a:r>
              <a:rPr lang="en-US" baseline="0" dirty="0" err="1" smtClean="0"/>
              <a:t>dcache</a:t>
            </a:r>
            <a:r>
              <a:rPr lang="en-US" baseline="0" dirty="0" smtClean="0"/>
              <a:t>, </a:t>
            </a:r>
            <a:r>
              <a:rPr lang="en-US" baseline="0" dirty="0" err="1" smtClean="0"/>
              <a:t>lustre</a:t>
            </a:r>
            <a:r>
              <a:rPr lang="en-US" baseline="0" dirty="0" smtClean="0"/>
              <a:t>…</a:t>
            </a:r>
          </a:p>
          <a:p>
            <a:endParaRPr lang="en-US" baseline="0" dirty="0" smtClean="0"/>
          </a:p>
          <a:p>
            <a:r>
              <a:rPr lang="en-US" baseline="0" dirty="0" smtClean="0"/>
              <a:t>Crab: Handles splitting up the event into separate jobs and figuring out how to properly submit them</a:t>
            </a:r>
          </a:p>
          <a:p>
            <a:r>
              <a:rPr lang="en-US" baseline="0" dirty="0" err="1" smtClean="0"/>
              <a:t>PhEDEx</a:t>
            </a:r>
            <a:r>
              <a:rPr lang="en-US" baseline="0" dirty="0" smtClean="0"/>
              <a:t>: Handles transferring data between sites</a:t>
            </a:r>
          </a:p>
          <a:p>
            <a:r>
              <a:rPr lang="en-US" baseline="0" dirty="0" smtClean="0"/>
              <a:t>Data Discovery: Keeps up with all of the thousands of files produced and associates them in to hierarchical datasets.  </a:t>
            </a:r>
            <a:r>
              <a:rPr lang="en-US" dirty="0" smtClean="0"/>
              <a:t> </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allows people to make datasets—basically</a:t>
            </a:r>
            <a:r>
              <a:rPr lang="en-US" baseline="0" dirty="0" smtClean="0"/>
              <a:t> analogous to folders—to contain all of the files which have been produced for a particular analysis, MC generation, or raw/</a:t>
            </a:r>
            <a:r>
              <a:rPr lang="en-US" baseline="0" dirty="0" err="1" smtClean="0"/>
              <a:t>reco</a:t>
            </a:r>
            <a:r>
              <a:rPr lang="en-US" baseline="0" dirty="0" smtClean="0"/>
              <a:t> detector data.  These services provide the user with all the information necessary to datasets  they’re looking for, and they provide CMSSW with all the information on how to find the actual data when a user requests to run over a given data set. </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an</a:t>
            </a:r>
            <a:r>
              <a:rPr lang="en-US" baseline="0" dirty="0" smtClean="0"/>
              <a:t> example of the web interface that I, a physicist, would use to discover datasets (see my query: all the runs in the last 24hours)</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this is what it provides if you ask it to provide a JSON representation</a:t>
            </a:r>
            <a:r>
              <a:rPr lang="en-US" baseline="0" dirty="0" smtClean="0"/>
              <a:t> of the data.  This JSON representation is all the CMSSW needs to know to find the dataset to run over.</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PhEDEx</a:t>
            </a:r>
            <a:r>
              <a:rPr lang="en-US" baseline="0" dirty="0" smtClean="0"/>
              <a:t> deals with shipping the data around</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57</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Built on top of Grid Batch </a:t>
            </a:r>
            <a:r>
              <a:rPr lang="en-US" dirty="0" smtClean="0"/>
              <a:t>Queue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CRAB automatically parallelizes your </a:t>
            </a:r>
            <a:r>
              <a:rPr lang="en-US" dirty="0" err="1" smtClean="0"/>
              <a:t>config</a:t>
            </a:r>
            <a:r>
              <a:rPr lang="en-US" dirty="0" smtClean="0"/>
              <a:t> file.  All you needs is a CMSSW </a:t>
            </a:r>
            <a:r>
              <a:rPr lang="en-US" dirty="0" err="1" smtClean="0"/>
              <a:t>config</a:t>
            </a:r>
            <a:r>
              <a:rPr lang="en-US" dirty="0" smtClean="0"/>
              <a:t> file, a</a:t>
            </a:r>
            <a:r>
              <a:rPr lang="en-US" baseline="0" dirty="0" smtClean="0"/>
              <a:t> JSON file (to tell where to find the data) and a crab </a:t>
            </a:r>
            <a:r>
              <a:rPr lang="en-US" baseline="0" dirty="0" err="1" smtClean="0"/>
              <a:t>config</a:t>
            </a:r>
            <a:r>
              <a:rPr lang="en-US" baseline="0" dirty="0" smtClean="0"/>
              <a:t> file which tells crab how many compute nodes you’d like to run on, where you’d like the results to be placed, etc.</a:t>
            </a:r>
            <a:endParaRPr lang="en-US" dirty="0" smtClean="0"/>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58</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that’s it!  We’ve come from the birth of a particle inside of CMS to the point where a physicist can make a publication from the data.  That’s the end of the line for the particle, and the end of my talk</a:t>
            </a:r>
            <a:r>
              <a:rPr lang="en-US" baseline="0" smtClean="0"/>
              <a:t>, thanks for coming.</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Can’t</a:t>
            </a:r>
            <a:r>
              <a:rPr lang="en-US" baseline="0" dirty="0" smtClean="0"/>
              <a:t> hope to store all of that information, so we need some sort of robust filtering strategy</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Our</a:t>
            </a:r>
            <a:r>
              <a:rPr lang="en-US" baseline="0" dirty="0" smtClean="0"/>
              <a:t> spec is to reduce the 40 MHz bunch crossing rate to a more manageable 100 kHz trigger rate.  It’s not so simple however because this trigger needs to be a smart trigger in the sense that it needs to know which of these events were interesting, not simply that there was a collision. </a:t>
            </a:r>
            <a:r>
              <a:rPr lang="en-US" baseline="0" dirty="0" smtClean="0"/>
              <a:t>.  The problem comes from the fact that the events we are looking for are incredibly rare—for example, the Higgs production rate is expected to be roughly 0.1 Hz.  Compared to the event rate of 40 MHz, this is quite literally a 1 in a billion search.  We need to somehow quickly look at events and their topology and decide whether or not this event is interesting. Quickly here means not only high data throughput but also very low latency; in fact, the trigger system requires a latency of no greater than 3.2 *microseconds*.  So the system needs to deal with these 40 TB of data with a latency of less than 3.2 microseconds.</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We need to quickly go from here to the point where these raw data mean something physical, namely tracks with some energy and momentum, during what I’ve called the “Filtering and Reconstruction” stage.   </a:t>
            </a:r>
            <a:endParaRPr lang="en-US" baseline="0" dirty="0" smtClean="0"/>
          </a:p>
        </p:txBody>
      </p:sp>
      <p:sp>
        <p:nvSpPr>
          <p:cNvPr id="4" name="Slide Number Placeholder 3"/>
          <p:cNvSpPr>
            <a:spLocks noGrp="1"/>
          </p:cNvSpPr>
          <p:nvPr>
            <p:ph type="sldNum" sz="quarter" idx="10"/>
          </p:nvPr>
        </p:nvSpPr>
        <p:spPr/>
        <p:txBody>
          <a:bodyPr/>
          <a:lstStyle/>
          <a:p>
            <a:fld id="{70BF9155-BE78-6A42-BBE8-98499D3705AA}"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Even after the level 1 trigger system, the resulting 100 kHz rate is still too much to</a:t>
            </a:r>
            <a:r>
              <a:rPr lang="en-US" baseline="0" dirty="0" smtClean="0"/>
              <a:t> store practically; we therefore need to reduce the data volume down yet again to something that we can actually store.</a:t>
            </a:r>
          </a:p>
          <a:p>
            <a:endParaRPr lang="en-US" dirty="0"/>
          </a:p>
        </p:txBody>
      </p:sp>
      <p:sp>
        <p:nvSpPr>
          <p:cNvPr id="4" name="Slide Number Placeholder 3"/>
          <p:cNvSpPr>
            <a:spLocks noGrp="1"/>
          </p:cNvSpPr>
          <p:nvPr>
            <p:ph type="sldNum" sz="quarter" idx="10"/>
          </p:nvPr>
        </p:nvSpPr>
        <p:spPr/>
        <p:txBody>
          <a:bodyPr/>
          <a:lstStyle/>
          <a:p>
            <a:fld id="{70BF9155-BE78-6A42-BBE8-98499D3705AA}"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vert="horz"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vert="horz"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7"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jpeg"/><Relationship Id="rId5" Type="http://schemas.openxmlformats.org/officeDocument/2006/relationships/image" Target="../media/image5.jpeg"/><Relationship Id="rId6"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df"/><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6.pdf"/><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30.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Data Acquisition and Computing at the Compact </a:t>
            </a:r>
            <a:r>
              <a:rPr lang="en-US" sz="3600" dirty="0" err="1" smtClean="0"/>
              <a:t>Muon</a:t>
            </a:r>
            <a:r>
              <a:rPr lang="en-US" sz="3600" dirty="0" smtClean="0"/>
              <a:t> Solenoid Experiment</a:t>
            </a:r>
            <a:endParaRPr lang="en-US" sz="3600" dirty="0"/>
          </a:p>
        </p:txBody>
      </p:sp>
      <p:sp>
        <p:nvSpPr>
          <p:cNvPr id="3" name="Subtitle 2"/>
          <p:cNvSpPr>
            <a:spLocks noGrp="1"/>
          </p:cNvSpPr>
          <p:nvPr>
            <p:ph type="subTitle" idx="1"/>
          </p:nvPr>
        </p:nvSpPr>
        <p:spPr/>
        <p:txBody>
          <a:bodyPr/>
          <a:lstStyle/>
          <a:p>
            <a:r>
              <a:rPr lang="en-US" dirty="0" smtClean="0"/>
              <a:t>Matt Hollingsworth</a:t>
            </a:r>
          </a:p>
          <a:p>
            <a:r>
              <a:rPr lang="en-US" dirty="0" smtClean="0"/>
              <a:t>University of Tennessee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905000" y="2438400"/>
            <a:ext cx="5486400" cy="1015663"/>
          </a:xfrm>
          <a:prstGeom prst="rect">
            <a:avLst/>
          </a:prstGeom>
          <a:noFill/>
        </p:spPr>
        <p:txBody>
          <a:bodyPr wrap="square" rtlCol="0">
            <a:spAutoFit/>
          </a:bodyPr>
          <a:lstStyle/>
          <a:p>
            <a:pPr algn="ctr"/>
            <a:r>
              <a:rPr lang="en-US" sz="2800" dirty="0" smtClean="0"/>
              <a:t>HLT = High Level Trigger</a:t>
            </a:r>
          </a:p>
          <a:p>
            <a:pPr algn="ctr"/>
            <a:r>
              <a:rPr lang="en-US" sz="3200" b="1" dirty="0" smtClean="0">
                <a:solidFill>
                  <a:srgbClr val="FFFFFF"/>
                </a:solidFill>
              </a:rPr>
              <a:t>100 kHz -&gt; 100 Hz</a:t>
            </a:r>
          </a:p>
        </p:txBody>
      </p:sp>
      <p:grpSp>
        <p:nvGrpSpPr>
          <p:cNvPr id="20" name="Group 19"/>
          <p:cNvGrpSpPr/>
          <p:nvPr/>
        </p:nvGrpSpPr>
        <p:grpSpPr>
          <a:xfrm>
            <a:off x="0" y="1219200"/>
            <a:ext cx="2895600" cy="1447800"/>
            <a:chOff x="0" y="1219200"/>
            <a:chExt cx="2895600" cy="1447800"/>
          </a:xfrm>
        </p:grpSpPr>
        <p:sp>
          <p:nvSpPr>
            <p:cNvPr id="3" name="TextBox 2"/>
            <p:cNvSpPr txBox="1"/>
            <p:nvPr/>
          </p:nvSpPr>
          <p:spPr>
            <a:xfrm>
              <a:off x="0" y="1219200"/>
              <a:ext cx="2895600" cy="830997"/>
            </a:xfrm>
            <a:prstGeom prst="rect">
              <a:avLst/>
            </a:prstGeom>
            <a:noFill/>
          </p:spPr>
          <p:txBody>
            <a:bodyPr wrap="square" rtlCol="0">
              <a:spAutoFit/>
            </a:bodyPr>
            <a:lstStyle/>
            <a:p>
              <a:pPr algn="ctr"/>
              <a:r>
                <a:rPr lang="en-US" sz="2400" b="1" dirty="0" smtClean="0">
                  <a:solidFill>
                    <a:schemeClr val="tx2">
                      <a:lumMod val="60000"/>
                      <a:lumOff val="40000"/>
                    </a:schemeClr>
                  </a:solidFill>
                </a:rPr>
                <a:t>Basic reconstruction in real time</a:t>
              </a:r>
              <a:endParaRPr lang="en-US" sz="2400" b="1" dirty="0">
                <a:solidFill>
                  <a:schemeClr val="tx2">
                    <a:lumMod val="60000"/>
                    <a:lumOff val="40000"/>
                  </a:schemeClr>
                </a:solidFill>
              </a:endParaRPr>
            </a:p>
          </p:txBody>
        </p:sp>
        <p:cxnSp>
          <p:nvCxnSpPr>
            <p:cNvPr id="19" name="Straight Arrow Connector 18"/>
            <p:cNvCxnSpPr/>
            <p:nvPr/>
          </p:nvCxnSpPr>
          <p:spPr>
            <a:xfrm rot="16200000" flipH="1">
              <a:off x="2133600" y="1905000"/>
              <a:ext cx="838200" cy="6858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1" name="Rectangle 20"/>
          <p:cNvSpPr/>
          <p:nvPr/>
        </p:nvSpPr>
        <p:spPr>
          <a:xfrm>
            <a:off x="2895600" y="5802868"/>
            <a:ext cx="3717785" cy="400110"/>
          </a:xfrm>
          <a:prstGeom prst="rect">
            <a:avLst/>
          </a:prstGeom>
        </p:spPr>
        <p:txBody>
          <a:bodyPr wrap="none">
            <a:spAutoFit/>
          </a:bodyPr>
          <a:lstStyle/>
          <a:p>
            <a:pPr algn="ctr"/>
            <a:r>
              <a:rPr lang="en-US" sz="2000" b="1" dirty="0" smtClean="0">
                <a:solidFill>
                  <a:srgbClr val="FFFFFF"/>
                </a:solidFill>
              </a:rPr>
              <a:t>(~8 terabytes/day – Manageable)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ms_ecal.jpg"/>
          <p:cNvPicPr>
            <a:picLocks noChangeAspect="1"/>
          </p:cNvPicPr>
          <p:nvPr/>
        </p:nvPicPr>
        <p:blipFill>
          <a:blip r:embed="rId3"/>
          <a:stretch>
            <a:fillRect/>
          </a:stretch>
        </p:blipFill>
        <p:spPr>
          <a:xfrm>
            <a:off x="0" y="2286000"/>
            <a:ext cx="3048000" cy="2286000"/>
          </a:xfrm>
          <a:prstGeom prst="rect">
            <a:avLst/>
          </a:prstGeom>
        </p:spPr>
      </p:pic>
      <p:pic>
        <p:nvPicPr>
          <p:cNvPr id="3" name="Picture 2"/>
          <p:cNvPicPr>
            <a:picLocks noChangeAspect="1"/>
          </p:cNvPicPr>
          <p:nvPr/>
        </p:nvPicPr>
        <p:blipFill>
          <a:blip r:embed="rId4"/>
          <a:stretch>
            <a:fillRect/>
          </a:stretch>
        </p:blipFill>
        <p:spPr>
          <a:xfrm>
            <a:off x="6077781" y="2241550"/>
            <a:ext cx="3066219" cy="2711450"/>
          </a:xfrm>
          <a:prstGeom prst="rect">
            <a:avLst/>
          </a:prstGeom>
        </p:spPr>
      </p:pic>
      <p:sp>
        <p:nvSpPr>
          <p:cNvPr id="4" name="TextBox 3"/>
          <p:cNvSpPr txBox="1"/>
          <p:nvPr/>
        </p:nvSpPr>
        <p:spPr>
          <a:xfrm>
            <a:off x="457200" y="1443335"/>
            <a:ext cx="2286000" cy="461665"/>
          </a:xfrm>
          <a:prstGeom prst="rect">
            <a:avLst/>
          </a:prstGeom>
          <a:noFill/>
        </p:spPr>
        <p:txBody>
          <a:bodyPr wrap="square" rtlCol="0">
            <a:spAutoFit/>
          </a:bodyPr>
          <a:lstStyle/>
          <a:p>
            <a:pPr algn="ctr"/>
            <a:r>
              <a:rPr lang="en-US" sz="2400" b="1" dirty="0" smtClean="0"/>
              <a:t>Raw Data</a:t>
            </a:r>
            <a:endParaRPr lang="en-US" sz="2400" b="1" dirty="0"/>
          </a:p>
        </p:txBody>
      </p:sp>
      <p:sp>
        <p:nvSpPr>
          <p:cNvPr id="5" name="TextBox 4"/>
          <p:cNvSpPr txBox="1"/>
          <p:nvPr/>
        </p:nvSpPr>
        <p:spPr>
          <a:xfrm>
            <a:off x="6477000" y="1481666"/>
            <a:ext cx="2286000" cy="461665"/>
          </a:xfrm>
          <a:prstGeom prst="rect">
            <a:avLst/>
          </a:prstGeom>
          <a:noFill/>
        </p:spPr>
        <p:txBody>
          <a:bodyPr wrap="square" rtlCol="0">
            <a:spAutoFit/>
          </a:bodyPr>
          <a:lstStyle/>
          <a:p>
            <a:pPr algn="ctr"/>
            <a:r>
              <a:rPr lang="en-US" sz="2400" b="1" dirty="0" smtClean="0"/>
              <a:t>Physics</a:t>
            </a:r>
            <a:endParaRPr lang="en-US" sz="2400" b="1" dirty="0"/>
          </a:p>
        </p:txBody>
      </p:sp>
      <p:sp>
        <p:nvSpPr>
          <p:cNvPr id="6" name="TextBox 5"/>
          <p:cNvSpPr txBox="1"/>
          <p:nvPr/>
        </p:nvSpPr>
        <p:spPr>
          <a:xfrm>
            <a:off x="3581400" y="1332636"/>
            <a:ext cx="2286000" cy="830997"/>
          </a:xfrm>
          <a:prstGeom prst="rect">
            <a:avLst/>
          </a:prstGeom>
          <a:noFill/>
        </p:spPr>
        <p:txBody>
          <a:bodyPr wrap="square" rtlCol="0">
            <a:spAutoFit/>
          </a:bodyPr>
          <a:lstStyle/>
          <a:p>
            <a:pPr algn="ctr"/>
            <a:r>
              <a:rPr lang="en-US" sz="2400" b="1" dirty="0" smtClean="0"/>
              <a:t>Reconstruction and  Filtering</a:t>
            </a:r>
            <a:endParaRPr lang="en-US" sz="2400" b="1" dirty="0"/>
          </a:p>
        </p:txBody>
      </p:sp>
      <p:pic>
        <p:nvPicPr>
          <p:cNvPr id="7" name="Picture 6" descr="cms_event_medres.png"/>
          <p:cNvPicPr>
            <a:picLocks noChangeAspect="1"/>
          </p:cNvPicPr>
          <p:nvPr/>
        </p:nvPicPr>
        <p:blipFill>
          <a:blip r:embed="rId5"/>
          <a:stretch>
            <a:fillRect/>
          </a:stretch>
        </p:blipFill>
        <p:spPr>
          <a:xfrm>
            <a:off x="3502671" y="2253649"/>
            <a:ext cx="2440929" cy="2394551"/>
          </a:xfrm>
          <a:prstGeom prst="rect">
            <a:avLst/>
          </a:prstGeom>
        </p:spPr>
      </p:pic>
      <p:cxnSp>
        <p:nvCxnSpPr>
          <p:cNvPr id="9" name="Straight Arrow Connector 8"/>
          <p:cNvCxnSpPr/>
          <p:nvPr/>
        </p:nvCxnSpPr>
        <p:spPr>
          <a:xfrm>
            <a:off x="2438400" y="1731768"/>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3"/>
            <a:endCxn id="12" idx="2"/>
          </p:cNvCxnSpPr>
          <p:nvPr/>
        </p:nvCxnSpPr>
        <p:spPr>
          <a:xfrm>
            <a:off x="5867400" y="1748135"/>
            <a:ext cx="872067" cy="4464"/>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6739467" y="1422399"/>
            <a:ext cx="1794934" cy="660400"/>
          </a:xfrm>
          <a:prstGeom prst="ellipse">
            <a:avLst/>
          </a:prstGeom>
          <a:noFill/>
          <a:ln w="1206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905000" y="2438400"/>
            <a:ext cx="5486400" cy="584776"/>
          </a:xfrm>
          <a:prstGeom prst="rect">
            <a:avLst/>
          </a:prstGeom>
          <a:noFill/>
        </p:spPr>
        <p:txBody>
          <a:bodyPr wrap="square" rtlCol="0">
            <a:spAutoFit/>
          </a:bodyPr>
          <a:lstStyle/>
          <a:p>
            <a:pPr algn="ctr"/>
            <a:r>
              <a:rPr lang="en-US" sz="3200" b="1" dirty="0" smtClean="0">
                <a:solidFill>
                  <a:srgbClr val="FFFFFF"/>
                </a:solidFill>
              </a:rPr>
              <a:t>Still &gt; 1 TB/day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r="18966"/>
          <a:stretch>
            <a:fillRect/>
          </a:stretch>
        </p:blipFill>
        <p:spPr>
          <a:xfrm>
            <a:off x="1295400" y="1828800"/>
            <a:ext cx="2288117" cy="1314450"/>
          </a:xfrm>
          <a:prstGeom prst="rect">
            <a:avLst/>
          </a:prstGeom>
        </p:spPr>
      </p:pic>
      <p:pic>
        <p:nvPicPr>
          <p:cNvPr id="4" name="Picture 3"/>
          <p:cNvPicPr>
            <a:picLocks noChangeAspect="1"/>
          </p:cNvPicPr>
          <p:nvPr/>
        </p:nvPicPr>
        <p:blipFill>
          <a:blip r:embed="rId4"/>
          <a:stretch>
            <a:fillRect/>
          </a:stretch>
        </p:blipFill>
        <p:spPr>
          <a:xfrm>
            <a:off x="3460750" y="4025900"/>
            <a:ext cx="2222500" cy="1193800"/>
          </a:xfrm>
          <a:prstGeom prst="rect">
            <a:avLst/>
          </a:prstGeom>
        </p:spPr>
      </p:pic>
      <p:pic>
        <p:nvPicPr>
          <p:cNvPr id="5" name="Picture 4"/>
          <p:cNvPicPr>
            <a:picLocks noChangeAspect="1"/>
          </p:cNvPicPr>
          <p:nvPr/>
        </p:nvPicPr>
        <p:blipFill>
          <a:blip r:embed="rId5"/>
          <a:stretch>
            <a:fillRect/>
          </a:stretch>
        </p:blipFill>
        <p:spPr>
          <a:xfrm>
            <a:off x="5689600" y="1797049"/>
            <a:ext cx="2489199" cy="1420918"/>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ms_ecal.jpg"/>
          <p:cNvPicPr>
            <a:picLocks noChangeAspect="1"/>
          </p:cNvPicPr>
          <p:nvPr/>
        </p:nvPicPr>
        <p:blipFill>
          <a:blip r:embed="rId3"/>
          <a:stretch>
            <a:fillRect/>
          </a:stretch>
        </p:blipFill>
        <p:spPr>
          <a:xfrm>
            <a:off x="0" y="2286000"/>
            <a:ext cx="3048000" cy="2286000"/>
          </a:xfrm>
          <a:prstGeom prst="rect">
            <a:avLst/>
          </a:prstGeom>
        </p:spPr>
      </p:pic>
      <p:pic>
        <p:nvPicPr>
          <p:cNvPr id="3" name="Picture 2"/>
          <p:cNvPicPr>
            <a:picLocks noChangeAspect="1"/>
          </p:cNvPicPr>
          <p:nvPr/>
        </p:nvPicPr>
        <p:blipFill>
          <a:blip r:embed="rId4"/>
          <a:stretch>
            <a:fillRect/>
          </a:stretch>
        </p:blipFill>
        <p:spPr>
          <a:xfrm>
            <a:off x="6077781" y="2241550"/>
            <a:ext cx="3066219" cy="2711450"/>
          </a:xfrm>
          <a:prstGeom prst="rect">
            <a:avLst/>
          </a:prstGeom>
        </p:spPr>
      </p:pic>
      <p:sp>
        <p:nvSpPr>
          <p:cNvPr id="4" name="TextBox 3"/>
          <p:cNvSpPr txBox="1"/>
          <p:nvPr/>
        </p:nvSpPr>
        <p:spPr>
          <a:xfrm>
            <a:off x="457200" y="1443335"/>
            <a:ext cx="2286000" cy="461665"/>
          </a:xfrm>
          <a:prstGeom prst="rect">
            <a:avLst/>
          </a:prstGeom>
          <a:noFill/>
        </p:spPr>
        <p:txBody>
          <a:bodyPr wrap="square" rtlCol="0">
            <a:spAutoFit/>
          </a:bodyPr>
          <a:lstStyle/>
          <a:p>
            <a:pPr algn="ctr"/>
            <a:r>
              <a:rPr lang="en-US" sz="2400" b="1" dirty="0" smtClean="0"/>
              <a:t>Raw Data</a:t>
            </a:r>
            <a:endParaRPr lang="en-US" sz="2400" b="1" dirty="0"/>
          </a:p>
        </p:txBody>
      </p:sp>
      <p:sp>
        <p:nvSpPr>
          <p:cNvPr id="5" name="TextBox 4"/>
          <p:cNvSpPr txBox="1"/>
          <p:nvPr/>
        </p:nvSpPr>
        <p:spPr>
          <a:xfrm>
            <a:off x="6477000" y="1447800"/>
            <a:ext cx="2286000" cy="461665"/>
          </a:xfrm>
          <a:prstGeom prst="rect">
            <a:avLst/>
          </a:prstGeom>
          <a:noFill/>
        </p:spPr>
        <p:txBody>
          <a:bodyPr wrap="square" rtlCol="0">
            <a:spAutoFit/>
          </a:bodyPr>
          <a:lstStyle/>
          <a:p>
            <a:pPr algn="ctr"/>
            <a:r>
              <a:rPr lang="en-US" sz="2400" b="1" dirty="0" smtClean="0"/>
              <a:t>Physics</a:t>
            </a:r>
            <a:endParaRPr lang="en-US" sz="2400" b="1" dirty="0"/>
          </a:p>
        </p:txBody>
      </p:sp>
      <p:sp>
        <p:nvSpPr>
          <p:cNvPr id="6" name="TextBox 5"/>
          <p:cNvSpPr txBox="1"/>
          <p:nvPr/>
        </p:nvSpPr>
        <p:spPr>
          <a:xfrm>
            <a:off x="3581400" y="1332636"/>
            <a:ext cx="2286000" cy="830997"/>
          </a:xfrm>
          <a:prstGeom prst="rect">
            <a:avLst/>
          </a:prstGeom>
          <a:noFill/>
        </p:spPr>
        <p:txBody>
          <a:bodyPr wrap="square" rtlCol="0">
            <a:spAutoFit/>
          </a:bodyPr>
          <a:lstStyle/>
          <a:p>
            <a:pPr algn="ctr"/>
            <a:r>
              <a:rPr lang="en-US" sz="2400" b="1" dirty="0" smtClean="0"/>
              <a:t>Reconstruction and Filtering</a:t>
            </a:r>
            <a:endParaRPr lang="en-US" sz="2400" b="1" dirty="0"/>
          </a:p>
        </p:txBody>
      </p:sp>
      <p:pic>
        <p:nvPicPr>
          <p:cNvPr id="7" name="Picture 6" descr="cms_event_medres.png"/>
          <p:cNvPicPr>
            <a:picLocks noChangeAspect="1"/>
          </p:cNvPicPr>
          <p:nvPr/>
        </p:nvPicPr>
        <p:blipFill>
          <a:blip r:embed="rId5"/>
          <a:stretch>
            <a:fillRect/>
          </a:stretch>
        </p:blipFill>
        <p:spPr>
          <a:xfrm>
            <a:off x="3502671" y="2253649"/>
            <a:ext cx="2440929" cy="2394551"/>
          </a:xfrm>
          <a:prstGeom prst="rect">
            <a:avLst/>
          </a:prstGeom>
        </p:spPr>
      </p:pic>
      <p:cxnSp>
        <p:nvCxnSpPr>
          <p:cNvPr id="9" name="Straight Arrow Connector 8"/>
          <p:cNvCxnSpPr/>
          <p:nvPr/>
        </p:nvCxnSpPr>
        <p:spPr>
          <a:xfrm>
            <a:off x="2438400" y="1731768"/>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867400" y="1734645"/>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7200" y="1295400"/>
            <a:ext cx="2286000" cy="842665"/>
          </a:xfrm>
          <a:prstGeom prst="ellipse">
            <a:avLst/>
          </a:prstGeom>
          <a:noFill/>
          <a:ln w="1206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600200" y="0"/>
            <a:ext cx="6019800" cy="1143000"/>
          </a:xfrm>
        </p:spPr>
        <p:txBody>
          <a:bodyPr/>
          <a:lstStyle/>
          <a:p>
            <a:r>
              <a:rPr lang="en-US"/>
              <a:t>The LHC</a:t>
            </a:r>
          </a:p>
        </p:txBody>
      </p:sp>
      <p:pic>
        <p:nvPicPr>
          <p:cNvPr id="15364" name="Picture 4" descr="0609031-A4-at-144-dpi"/>
          <p:cNvPicPr>
            <a:picLocks noChangeAspect="1" noChangeArrowheads="1"/>
          </p:cNvPicPr>
          <p:nvPr/>
        </p:nvPicPr>
        <p:blipFill>
          <a:blip r:embed="rId3"/>
          <a:srcRect/>
          <a:stretch>
            <a:fillRect/>
          </a:stretch>
        </p:blipFill>
        <p:spPr bwMode="auto">
          <a:xfrm>
            <a:off x="0" y="1093788"/>
            <a:ext cx="9144000" cy="5727700"/>
          </a:xfrm>
          <a:prstGeom prst="rect">
            <a:avLst/>
          </a:prstGeom>
          <a:noFill/>
        </p:spPr>
      </p:pic>
      <p:sp>
        <p:nvSpPr>
          <p:cNvPr id="15365" name="Text Box 5"/>
          <p:cNvSpPr txBox="1">
            <a:spLocks noChangeArrowheads="1"/>
          </p:cNvSpPr>
          <p:nvPr/>
        </p:nvSpPr>
        <p:spPr bwMode="auto">
          <a:xfrm>
            <a:off x="3429000" y="2971800"/>
            <a:ext cx="19812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solidFill>
                  <a:srgbClr val="000000"/>
                </a:solidFill>
              </a:rPr>
              <a:t>Main CERN Site</a:t>
            </a:r>
          </a:p>
        </p:txBody>
      </p:sp>
      <p:sp>
        <p:nvSpPr>
          <p:cNvPr id="15366" name="Line 6"/>
          <p:cNvSpPr>
            <a:spLocks noChangeShapeType="1"/>
          </p:cNvSpPr>
          <p:nvPr/>
        </p:nvSpPr>
        <p:spPr bwMode="auto">
          <a:xfrm flipV="1">
            <a:off x="4724400" y="2819400"/>
            <a:ext cx="685800" cy="152400"/>
          </a:xfrm>
          <a:prstGeom prst="line">
            <a:avLst/>
          </a:prstGeom>
          <a:noFill/>
          <a:ln w="12700">
            <a:solidFill>
              <a:srgbClr val="000000"/>
            </a:solidFill>
            <a:round/>
            <a:headEnd/>
            <a:tailEnd type="triangle" w="med" len="med"/>
          </a:ln>
          <a:effectLst/>
        </p:spPr>
        <p:txBody>
          <a:bodyPr>
            <a:prstTxWarp prst="textNoShape">
              <a:avLst/>
            </a:prstTxWarp>
          </a:bodyPr>
          <a:lstStyle/>
          <a:p>
            <a:endParaRPr lang="en-US"/>
          </a:p>
        </p:txBody>
      </p:sp>
      <p:sp>
        <p:nvSpPr>
          <p:cNvPr id="15367" name="Text Box 7"/>
          <p:cNvSpPr txBox="1">
            <a:spLocks noChangeArrowheads="1"/>
          </p:cNvSpPr>
          <p:nvPr/>
        </p:nvSpPr>
        <p:spPr bwMode="auto">
          <a:xfrm>
            <a:off x="1676400" y="5867400"/>
            <a:ext cx="7620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t>CMS</a:t>
            </a:r>
          </a:p>
        </p:txBody>
      </p:sp>
      <p:sp>
        <p:nvSpPr>
          <p:cNvPr id="15369" name="Line 9"/>
          <p:cNvSpPr>
            <a:spLocks noChangeShapeType="1"/>
          </p:cNvSpPr>
          <p:nvPr/>
        </p:nvSpPr>
        <p:spPr bwMode="auto">
          <a:xfrm flipV="1">
            <a:off x="2362200" y="5943600"/>
            <a:ext cx="685800" cy="7620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15370" name="Text Box 10"/>
          <p:cNvSpPr txBox="1">
            <a:spLocks noChangeArrowheads="1"/>
          </p:cNvSpPr>
          <p:nvPr/>
        </p:nvSpPr>
        <p:spPr bwMode="auto">
          <a:xfrm>
            <a:off x="1524000" y="2286000"/>
            <a:ext cx="838200" cy="366713"/>
          </a:xfrm>
          <a:prstGeom prst="rect">
            <a:avLst/>
          </a:prstGeom>
          <a:noFill/>
          <a:ln w="9525">
            <a:noFill/>
            <a:miter lim="800000"/>
            <a:headEnd/>
            <a:tailEnd/>
          </a:ln>
          <a:effectLst/>
        </p:spPr>
        <p:txBody>
          <a:bodyPr>
            <a:prstTxWarp prst="textNoShape">
              <a:avLst/>
            </a:prstTxWarp>
            <a:spAutoFit/>
          </a:bodyPr>
          <a:lstStyle/>
          <a:p>
            <a:pPr>
              <a:spcBef>
                <a:spcPct val="50000"/>
              </a:spcBef>
            </a:pPr>
            <a:endParaRPr lang="en-US"/>
          </a:p>
        </p:txBody>
      </p:sp>
      <p:sp>
        <p:nvSpPr>
          <p:cNvPr id="15371" name="Text Box 11"/>
          <p:cNvSpPr txBox="1">
            <a:spLocks noChangeArrowheads="1"/>
          </p:cNvSpPr>
          <p:nvPr/>
        </p:nvSpPr>
        <p:spPr bwMode="auto">
          <a:xfrm>
            <a:off x="1752600" y="4191000"/>
            <a:ext cx="914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t>LHCb</a:t>
            </a:r>
          </a:p>
        </p:txBody>
      </p:sp>
      <p:sp>
        <p:nvSpPr>
          <p:cNvPr id="15372" name="Line 12"/>
          <p:cNvSpPr>
            <a:spLocks noChangeShapeType="1"/>
          </p:cNvSpPr>
          <p:nvPr/>
        </p:nvSpPr>
        <p:spPr bwMode="auto">
          <a:xfrm>
            <a:off x="2362200" y="4419600"/>
            <a:ext cx="1066800" cy="7620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15373" name="Text Box 13"/>
          <p:cNvSpPr txBox="1">
            <a:spLocks noChangeArrowheads="1"/>
          </p:cNvSpPr>
          <p:nvPr/>
        </p:nvSpPr>
        <p:spPr bwMode="auto">
          <a:xfrm>
            <a:off x="7162800" y="4648200"/>
            <a:ext cx="9144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t>ALICE</a:t>
            </a:r>
          </a:p>
        </p:txBody>
      </p:sp>
      <p:sp>
        <p:nvSpPr>
          <p:cNvPr id="15374" name="Line 14"/>
          <p:cNvSpPr>
            <a:spLocks noChangeShapeType="1"/>
          </p:cNvSpPr>
          <p:nvPr/>
        </p:nvSpPr>
        <p:spPr bwMode="auto">
          <a:xfrm flipH="1" flipV="1">
            <a:off x="6477000" y="4876800"/>
            <a:ext cx="762000"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15376" name="Text Box 16"/>
          <p:cNvSpPr txBox="1">
            <a:spLocks noChangeArrowheads="1"/>
          </p:cNvSpPr>
          <p:nvPr/>
        </p:nvSpPr>
        <p:spPr bwMode="auto">
          <a:xfrm>
            <a:off x="3733800" y="4343400"/>
            <a:ext cx="9906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t>ATLAS</a:t>
            </a:r>
          </a:p>
        </p:txBody>
      </p:sp>
      <p:sp>
        <p:nvSpPr>
          <p:cNvPr id="15377" name="Line 17"/>
          <p:cNvSpPr>
            <a:spLocks noChangeShapeType="1"/>
          </p:cNvSpPr>
          <p:nvPr/>
        </p:nvSpPr>
        <p:spPr bwMode="auto">
          <a:xfrm flipV="1">
            <a:off x="4495800" y="4495800"/>
            <a:ext cx="838200" cy="0"/>
          </a:xfrm>
          <a:prstGeom prst="line">
            <a:avLst/>
          </a:prstGeom>
          <a:noFill/>
          <a:ln w="19050">
            <a:solidFill>
              <a:schemeClr val="tx1"/>
            </a:solidFill>
            <a:round/>
            <a:headEnd/>
            <a:tailEnd type="triangle" w="med" len="med"/>
          </a:ln>
          <a:effectLst/>
        </p:spPr>
        <p:txBody>
          <a:bodyPr>
            <a:prstTxWarp prst="textNoShape">
              <a:avLst/>
            </a:prstTxWarp>
          </a:bodyPr>
          <a:lstStyle/>
          <a:p>
            <a:endParaRPr lang="en-US"/>
          </a:p>
        </p:txBody>
      </p:sp>
      <p:sp>
        <p:nvSpPr>
          <p:cNvPr id="15378" name="Text Box 18"/>
          <p:cNvSpPr txBox="1">
            <a:spLocks noChangeArrowheads="1"/>
          </p:cNvSpPr>
          <p:nvPr/>
        </p:nvSpPr>
        <p:spPr bwMode="auto">
          <a:xfrm>
            <a:off x="4191000" y="4953000"/>
            <a:ext cx="762000" cy="396875"/>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2000" b="1"/>
              <a:t>LHC</a:t>
            </a:r>
            <a:endParaRPr lang="en-US" sz="4400" b="1"/>
          </a:p>
        </p:txBody>
      </p:sp>
      <p:sp>
        <p:nvSpPr>
          <p:cNvPr id="15379" name="Line 19"/>
          <p:cNvSpPr>
            <a:spLocks noChangeShapeType="1"/>
          </p:cNvSpPr>
          <p:nvPr/>
        </p:nvSpPr>
        <p:spPr bwMode="auto">
          <a:xfrm flipH="1">
            <a:off x="1981200" y="5181600"/>
            <a:ext cx="2362200" cy="0"/>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
        <p:nvSpPr>
          <p:cNvPr id="15380" name="Line 20"/>
          <p:cNvSpPr>
            <a:spLocks noChangeShapeType="1"/>
          </p:cNvSpPr>
          <p:nvPr/>
        </p:nvSpPr>
        <p:spPr bwMode="auto">
          <a:xfrm>
            <a:off x="4800600" y="5181600"/>
            <a:ext cx="2057400" cy="0"/>
          </a:xfrm>
          <a:prstGeom prst="line">
            <a:avLst/>
          </a:prstGeom>
          <a:noFill/>
          <a:ln w="9525">
            <a:solidFill>
              <a:schemeClr val="tx1"/>
            </a:solidFill>
            <a:round/>
            <a:headEnd/>
            <a:tailEnd type="triangle" w="med" len="med"/>
          </a:ln>
          <a:effectLst/>
        </p:spPr>
        <p:txBody>
          <a:bodyPr>
            <a:prstTxWarp prst="textNoShape">
              <a:avLst/>
            </a:prstTxWarp>
          </a:bodyPr>
          <a:lstStyle/>
          <a:p>
            <a:endParaRPr lang="en-US"/>
          </a:p>
        </p:txBody>
      </p:sp>
      <p:sp>
        <p:nvSpPr>
          <p:cNvPr id="15381" name="Text Box 21"/>
          <p:cNvSpPr txBox="1">
            <a:spLocks noChangeArrowheads="1"/>
          </p:cNvSpPr>
          <p:nvPr/>
        </p:nvSpPr>
        <p:spPr bwMode="auto">
          <a:xfrm>
            <a:off x="3886200" y="5181600"/>
            <a:ext cx="1371600" cy="366713"/>
          </a:xfrm>
          <a:prstGeom prst="rect">
            <a:avLst/>
          </a:prstGeom>
          <a:noFill/>
          <a:ln w="9525">
            <a:noFill/>
            <a:miter lim="800000"/>
            <a:headEnd/>
            <a:tailEnd/>
          </a:ln>
          <a:effectLst/>
        </p:spPr>
        <p:txBody>
          <a:bodyPr>
            <a:prstTxWarp prst="textNoShape">
              <a:avLst/>
            </a:prstTxWarp>
            <a:spAutoFit/>
          </a:bodyPr>
          <a:lstStyle/>
          <a:p>
            <a:pPr algn="ctr"/>
            <a:r>
              <a:rPr lang="en-US" b="1"/>
              <a:t>8.6 km</a:t>
            </a:r>
          </a:p>
        </p:txBody>
      </p:sp>
      <p:sp>
        <p:nvSpPr>
          <p:cNvPr id="15382" name="Text Box 22"/>
          <p:cNvSpPr txBox="1">
            <a:spLocks noChangeArrowheads="1"/>
          </p:cNvSpPr>
          <p:nvPr/>
        </p:nvSpPr>
        <p:spPr bwMode="auto">
          <a:xfrm>
            <a:off x="3124200" y="5410200"/>
            <a:ext cx="2895600" cy="366713"/>
          </a:xfrm>
          <a:prstGeom prst="rect">
            <a:avLst/>
          </a:prstGeom>
          <a:noFill/>
          <a:ln w="9525">
            <a:noFill/>
            <a:miter lim="800000"/>
            <a:headEnd/>
            <a:tailEnd/>
          </a:ln>
          <a:effectLst/>
        </p:spPr>
        <p:txBody>
          <a:bodyPr>
            <a:prstTxWarp prst="textNoShape">
              <a:avLst/>
            </a:prstTxWarp>
            <a:spAutoFit/>
          </a:bodyPr>
          <a:lstStyle/>
          <a:p>
            <a:pPr algn="ctr">
              <a:spcBef>
                <a:spcPct val="50000"/>
              </a:spcBef>
            </a:pPr>
            <a:r>
              <a:rPr lang="en-US"/>
              <a:t>(27 km circumference)</a:t>
            </a:r>
          </a:p>
        </p:txBody>
      </p:sp>
      <p:sp>
        <p:nvSpPr>
          <p:cNvPr id="15383" name="Text Box 23"/>
          <p:cNvSpPr txBox="1">
            <a:spLocks noChangeArrowheads="1"/>
          </p:cNvSpPr>
          <p:nvPr/>
        </p:nvSpPr>
        <p:spPr bwMode="auto">
          <a:xfrm>
            <a:off x="7162800" y="2743200"/>
            <a:ext cx="838200" cy="366713"/>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b="1">
                <a:solidFill>
                  <a:srgbClr val="000000"/>
                </a:solidFill>
              </a:rPr>
              <a:t>CCC</a:t>
            </a:r>
          </a:p>
        </p:txBody>
      </p:sp>
      <p:sp>
        <p:nvSpPr>
          <p:cNvPr id="15384" name="Line 24"/>
          <p:cNvSpPr>
            <a:spLocks noChangeShapeType="1"/>
          </p:cNvSpPr>
          <p:nvPr/>
        </p:nvSpPr>
        <p:spPr bwMode="auto">
          <a:xfrm flipH="1">
            <a:off x="6781800" y="2895600"/>
            <a:ext cx="533400" cy="76200"/>
          </a:xfrm>
          <a:prstGeom prst="line">
            <a:avLst/>
          </a:prstGeom>
          <a:noFill/>
          <a:ln w="12700">
            <a:solidFill>
              <a:srgbClr val="000000"/>
            </a:solidFill>
            <a:round/>
            <a:headEnd/>
            <a:tailEnd type="triangle" w="med" len="med"/>
          </a:ln>
          <a:effectLst/>
        </p:spPr>
        <p:txBody>
          <a:bodyP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ms_cross_section"/>
          <p:cNvPicPr>
            <a:picLocks noChangeAspect="1"/>
          </p:cNvPicPr>
          <p:nvPr/>
        </p:nvPicPr>
        <p:blipFill>
          <a:blip r:embed="rId3"/>
          <a:stretch>
            <a:fillRect/>
          </a:stretch>
        </p:blipFill>
        <p:spPr>
          <a:xfrm>
            <a:off x="0" y="951682"/>
            <a:ext cx="9144000" cy="495463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391449"/>
            <a:ext cx="9143999" cy="6085551"/>
          </a:xfrm>
          <a:prstGeom prst="rect">
            <a:avLst/>
          </a:prstGeom>
        </p:spPr>
      </p:pic>
      <p:pic>
        <p:nvPicPr>
          <p:cNvPr id="28" name="Picture 27" descr="cms_muons.jpg"/>
          <p:cNvPicPr>
            <a:picLocks noChangeAspect="1"/>
          </p:cNvPicPr>
          <p:nvPr/>
        </p:nvPicPr>
        <p:blipFill>
          <a:blip r:embed="rId4">
            <a:alphaModFix amt="86000"/>
          </a:blip>
          <a:srcRect l="3126"/>
          <a:stretch>
            <a:fillRect/>
          </a:stretch>
        </p:blipFill>
        <p:spPr>
          <a:xfrm rot="5400000">
            <a:off x="2858401" y="4687201"/>
            <a:ext cx="1827000" cy="2514598"/>
          </a:xfrm>
          <a:prstGeom prst="rect">
            <a:avLst/>
          </a:prstGeom>
        </p:spPr>
      </p:pic>
      <p:pic>
        <p:nvPicPr>
          <p:cNvPr id="3" name="Picture 2" descr="cms_ecal3.jpg"/>
          <p:cNvPicPr>
            <a:picLocks noChangeAspect="1"/>
          </p:cNvPicPr>
          <p:nvPr/>
        </p:nvPicPr>
        <p:blipFill>
          <a:blip r:embed="rId5">
            <a:alphaModFix amt="93000"/>
          </a:blip>
          <a:stretch>
            <a:fillRect/>
          </a:stretch>
        </p:blipFill>
        <p:spPr>
          <a:xfrm>
            <a:off x="304800" y="424009"/>
            <a:ext cx="2249257" cy="1491258"/>
          </a:xfrm>
          <a:prstGeom prst="rect">
            <a:avLst/>
          </a:prstGeom>
        </p:spPr>
      </p:pic>
      <p:cxnSp>
        <p:nvCxnSpPr>
          <p:cNvPr id="5" name="Straight Arrow Connector 4"/>
          <p:cNvCxnSpPr/>
          <p:nvPr/>
        </p:nvCxnSpPr>
        <p:spPr>
          <a:xfrm>
            <a:off x="2554057" y="1937560"/>
            <a:ext cx="798743" cy="403293"/>
          </a:xfrm>
          <a:prstGeom prst="straightConnector1">
            <a:avLst/>
          </a:prstGeom>
          <a:ln w="53975">
            <a:solidFill>
              <a:srgbClr val="FFFF00"/>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descr="cms_hcal3.jpg"/>
          <p:cNvPicPr>
            <a:picLocks noChangeAspect="1"/>
          </p:cNvPicPr>
          <p:nvPr/>
        </p:nvPicPr>
        <p:blipFill>
          <a:blip r:embed="rId6">
            <a:alphaModFix amt="90000"/>
          </a:blip>
          <a:srcRect l="6901"/>
          <a:stretch>
            <a:fillRect/>
          </a:stretch>
        </p:blipFill>
        <p:spPr>
          <a:xfrm>
            <a:off x="5181600" y="0"/>
            <a:ext cx="2286000" cy="1643557"/>
          </a:xfrm>
          <a:prstGeom prst="rect">
            <a:avLst/>
          </a:prstGeom>
        </p:spPr>
      </p:pic>
      <p:cxnSp>
        <p:nvCxnSpPr>
          <p:cNvPr id="16" name="Straight Arrow Connector 15"/>
          <p:cNvCxnSpPr/>
          <p:nvPr/>
        </p:nvCxnSpPr>
        <p:spPr>
          <a:xfrm rot="5400000">
            <a:off x="4250779" y="1659978"/>
            <a:ext cx="947243" cy="914400"/>
          </a:xfrm>
          <a:prstGeom prst="straightConnector1">
            <a:avLst/>
          </a:prstGeom>
          <a:ln w="50800">
            <a:solidFill>
              <a:schemeClr val="bg2">
                <a:lumMod val="1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4" name="Picture 23"/>
          <p:cNvPicPr>
            <a:picLocks noChangeAspect="1"/>
          </p:cNvPicPr>
          <p:nvPr/>
        </p:nvPicPr>
        <p:blipFill>
          <a:blip r:embed="rId7">
            <a:alphaModFix amt="77000"/>
          </a:blip>
          <a:stretch>
            <a:fillRect/>
          </a:stretch>
        </p:blipFill>
        <p:spPr>
          <a:xfrm>
            <a:off x="0" y="3810000"/>
            <a:ext cx="2554057" cy="1665688"/>
          </a:xfrm>
          <a:prstGeom prst="rect">
            <a:avLst/>
          </a:prstGeom>
        </p:spPr>
      </p:pic>
      <p:cxnSp>
        <p:nvCxnSpPr>
          <p:cNvPr id="25" name="Straight Arrow Connector 24"/>
          <p:cNvCxnSpPr/>
          <p:nvPr/>
        </p:nvCxnSpPr>
        <p:spPr>
          <a:xfrm flipV="1">
            <a:off x="2554057" y="2895600"/>
            <a:ext cx="1103543" cy="914400"/>
          </a:xfrm>
          <a:prstGeom prst="straightConnector1">
            <a:avLst/>
          </a:prstGeom>
          <a:ln w="50800">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5029200" y="4495803"/>
            <a:ext cx="1371602" cy="979885"/>
          </a:xfrm>
          <a:prstGeom prst="straightConnector1">
            <a:avLst/>
          </a:prstGeom>
          <a:ln w="50800">
            <a:solidFill>
              <a:schemeClr val="bg2">
                <a:lumMod val="10000"/>
              </a:schemeClr>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148209" y="-1"/>
            <a:ext cx="3995792" cy="2677181"/>
          </a:xfrm>
          <a:prstGeom prst="rect">
            <a:avLst/>
          </a:prstGeom>
        </p:spPr>
      </p:pic>
      <p:sp>
        <p:nvSpPr>
          <p:cNvPr id="5" name="TextBox 4"/>
          <p:cNvSpPr txBox="1"/>
          <p:nvPr/>
        </p:nvSpPr>
        <p:spPr>
          <a:xfrm>
            <a:off x="6781800" y="2677180"/>
            <a:ext cx="2057400" cy="523220"/>
          </a:xfrm>
          <a:prstGeom prst="rect">
            <a:avLst/>
          </a:prstGeom>
          <a:noFill/>
        </p:spPr>
        <p:txBody>
          <a:bodyPr wrap="square" rtlCol="0">
            <a:spAutoFit/>
          </a:bodyPr>
          <a:lstStyle/>
          <a:p>
            <a:pPr algn="r"/>
            <a:r>
              <a:rPr lang="en-US" sz="2800" b="1" dirty="0" smtClean="0"/>
              <a:t>Tracker</a:t>
            </a:r>
            <a:endParaRPr lang="en-US" sz="2800" b="1" dirty="0"/>
          </a:p>
        </p:txBody>
      </p:sp>
      <p:grpSp>
        <p:nvGrpSpPr>
          <p:cNvPr id="15" name="Group 14"/>
          <p:cNvGrpSpPr/>
          <p:nvPr/>
        </p:nvGrpSpPr>
        <p:grpSpPr>
          <a:xfrm>
            <a:off x="-1" y="0"/>
            <a:ext cx="9143999" cy="6858000"/>
            <a:chOff x="-1" y="0"/>
            <a:chExt cx="9143999" cy="6858000"/>
          </a:xfrm>
        </p:grpSpPr>
        <p:sp>
          <p:nvSpPr>
            <p:cNvPr id="3" name="TextBox 2"/>
            <p:cNvSpPr txBox="1"/>
            <p:nvPr/>
          </p:nvSpPr>
          <p:spPr>
            <a:xfrm>
              <a:off x="76200" y="2700010"/>
              <a:ext cx="2057400" cy="523220"/>
            </a:xfrm>
            <a:prstGeom prst="rect">
              <a:avLst/>
            </a:prstGeom>
            <a:noFill/>
          </p:spPr>
          <p:txBody>
            <a:bodyPr wrap="square" rtlCol="0">
              <a:spAutoFit/>
            </a:bodyPr>
            <a:lstStyle/>
            <a:p>
              <a:r>
                <a:rPr lang="en-US" sz="2800" b="1" dirty="0" smtClean="0"/>
                <a:t>ECAL</a:t>
              </a:r>
              <a:endParaRPr lang="en-US" sz="2800" b="1" dirty="0"/>
            </a:p>
          </p:txBody>
        </p:sp>
        <p:pic>
          <p:nvPicPr>
            <p:cNvPr id="11" name="Picture 10" descr="cms_ecal3.jpg"/>
            <p:cNvPicPr>
              <a:picLocks noChangeAspect="1"/>
            </p:cNvPicPr>
            <p:nvPr/>
          </p:nvPicPr>
          <p:blipFill>
            <a:blip r:embed="rId4"/>
            <a:stretch>
              <a:fillRect/>
            </a:stretch>
          </p:blipFill>
          <p:spPr>
            <a:xfrm>
              <a:off x="0" y="0"/>
              <a:ext cx="4072411" cy="2700009"/>
            </a:xfrm>
            <a:prstGeom prst="rect">
              <a:avLst/>
            </a:prstGeom>
          </p:spPr>
        </p:pic>
        <p:pic>
          <p:nvPicPr>
            <p:cNvPr id="6" name="Picture 5" descr="cms_muons.jpg"/>
            <p:cNvPicPr>
              <a:picLocks noChangeAspect="1"/>
            </p:cNvPicPr>
            <p:nvPr/>
          </p:nvPicPr>
          <p:blipFill>
            <a:blip r:embed="rId5"/>
            <a:srcRect l="3126"/>
            <a:stretch>
              <a:fillRect/>
            </a:stretch>
          </p:blipFill>
          <p:spPr>
            <a:xfrm rot="5400000">
              <a:off x="5591780" y="3305783"/>
              <a:ext cx="2989637" cy="4114798"/>
            </a:xfrm>
            <a:prstGeom prst="rect">
              <a:avLst/>
            </a:prstGeom>
          </p:spPr>
        </p:pic>
        <p:sp>
          <p:nvSpPr>
            <p:cNvPr id="7" name="TextBox 6"/>
            <p:cNvSpPr txBox="1"/>
            <p:nvPr/>
          </p:nvSpPr>
          <p:spPr>
            <a:xfrm>
              <a:off x="6781800" y="3352800"/>
              <a:ext cx="2057400" cy="523220"/>
            </a:xfrm>
            <a:prstGeom prst="rect">
              <a:avLst/>
            </a:prstGeom>
            <a:noFill/>
          </p:spPr>
          <p:txBody>
            <a:bodyPr wrap="square" rtlCol="0">
              <a:spAutoFit/>
            </a:bodyPr>
            <a:lstStyle/>
            <a:p>
              <a:pPr algn="r"/>
              <a:r>
                <a:rPr lang="en-US" sz="2800" b="1" dirty="0" err="1" smtClean="0"/>
                <a:t>Muons</a:t>
              </a:r>
              <a:endParaRPr lang="en-US" sz="2800" b="1" dirty="0"/>
            </a:p>
          </p:txBody>
        </p:sp>
        <p:sp>
          <p:nvSpPr>
            <p:cNvPr id="10" name="TextBox 9"/>
            <p:cNvSpPr txBox="1"/>
            <p:nvPr/>
          </p:nvSpPr>
          <p:spPr>
            <a:xfrm>
              <a:off x="76200" y="3429000"/>
              <a:ext cx="2057400" cy="523220"/>
            </a:xfrm>
            <a:prstGeom prst="rect">
              <a:avLst/>
            </a:prstGeom>
            <a:noFill/>
          </p:spPr>
          <p:txBody>
            <a:bodyPr wrap="square" rtlCol="0">
              <a:spAutoFit/>
            </a:bodyPr>
            <a:lstStyle/>
            <a:p>
              <a:r>
                <a:rPr lang="en-US" sz="2800" b="1" dirty="0" smtClean="0"/>
                <a:t>HCAL</a:t>
              </a:r>
              <a:endParaRPr lang="en-US" sz="2800" b="1" dirty="0"/>
            </a:p>
          </p:txBody>
        </p:sp>
        <p:pic>
          <p:nvPicPr>
            <p:cNvPr id="13" name="Picture 12" descr="cms_hcal3.jpg"/>
            <p:cNvPicPr>
              <a:picLocks noChangeAspect="1"/>
            </p:cNvPicPr>
            <p:nvPr/>
          </p:nvPicPr>
          <p:blipFill>
            <a:blip r:embed="rId6"/>
            <a:srcRect l="6901"/>
            <a:stretch>
              <a:fillRect/>
            </a:stretch>
          </p:blipFill>
          <p:spPr>
            <a:xfrm>
              <a:off x="-1" y="3930074"/>
              <a:ext cx="4072411" cy="292792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15"/>
                                        </p:tgtEl>
                                        <p:attrNameLst>
                                          <p:attrName>style.opacity</p:attrName>
                                        </p:attrNameLst>
                                      </p:cBhvr>
                                      <p:to>
                                        <p:strVal val="0.5"/>
                                      </p:to>
                                    </p:set>
                                    <p:animEffect filter="image" prLst="opacity: 0.5">
                                      <p:cBhvr rctx="IE">
                                        <p:cTn id="7"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8776" y="-1"/>
            <a:ext cx="6255225" cy="4191001"/>
          </a:xfrm>
          <a:prstGeom prst="rect">
            <a:avLst/>
          </a:prstGeom>
        </p:spPr>
      </p:pic>
      <p:sp>
        <p:nvSpPr>
          <p:cNvPr id="14" name="TextBox 13"/>
          <p:cNvSpPr txBox="1"/>
          <p:nvPr/>
        </p:nvSpPr>
        <p:spPr>
          <a:xfrm>
            <a:off x="304800" y="4773543"/>
            <a:ext cx="5105400" cy="707886"/>
          </a:xfrm>
          <a:prstGeom prst="rect">
            <a:avLst/>
          </a:prstGeom>
          <a:noFill/>
        </p:spPr>
        <p:txBody>
          <a:bodyPr wrap="square" rtlCol="0">
            <a:spAutoFit/>
          </a:bodyPr>
          <a:lstStyle/>
          <a:p>
            <a:r>
              <a:rPr lang="en-US" sz="4000" b="1" dirty="0" smtClean="0"/>
              <a:t>Case study: Tracker</a:t>
            </a:r>
            <a:endParaRPr lang="en-US" sz="40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cms_ecal.jpg"/>
          <p:cNvPicPr>
            <a:picLocks noChangeAspect="1"/>
          </p:cNvPicPr>
          <p:nvPr/>
        </p:nvPicPr>
        <p:blipFill>
          <a:blip r:embed="rId3"/>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304800" y="4800600"/>
            <a:ext cx="5029200" cy="1384995"/>
          </a:xfrm>
          <a:prstGeom prst="rect">
            <a:avLst/>
          </a:prstGeom>
          <a:noFill/>
        </p:spPr>
        <p:txBody>
          <a:bodyPr wrap="square" rtlCol="0">
            <a:spAutoFit/>
          </a:bodyPr>
          <a:lstStyle/>
          <a:p>
            <a:r>
              <a:rPr lang="en-US" sz="2800" dirty="0" smtClean="0"/>
              <a:t>66,000,000 Pixel Channels</a:t>
            </a:r>
          </a:p>
          <a:p>
            <a:r>
              <a:rPr lang="en-US" sz="2800" dirty="0" smtClean="0"/>
              <a:t>10,000,000 Strip Channels</a:t>
            </a:r>
          </a:p>
          <a:p>
            <a:r>
              <a:rPr lang="en-US" sz="2800" dirty="0" smtClean="0"/>
              <a:t>Max Trigger Rate: 100 kHz</a:t>
            </a:r>
          </a:p>
          <a:p>
            <a:endParaRPr lang="en-US" sz="2800" dirty="0"/>
          </a:p>
        </p:txBody>
      </p:sp>
      <p:pic>
        <p:nvPicPr>
          <p:cNvPr id="4" name="Picture 3"/>
          <p:cNvPicPr>
            <a:picLocks noChangeAspect="1"/>
          </p:cNvPicPr>
          <p:nvPr/>
        </p:nvPicPr>
        <p:blipFill>
          <a:blip r:embed="rId3"/>
          <a:stretch>
            <a:fillRect/>
          </a:stretch>
        </p:blipFill>
        <p:spPr>
          <a:xfrm>
            <a:off x="2888776" y="-1"/>
            <a:ext cx="6255225" cy="4191001"/>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082800" y="2743200"/>
            <a:ext cx="5486400" cy="1138773"/>
          </a:xfrm>
          <a:prstGeom prst="rect">
            <a:avLst/>
          </a:prstGeom>
          <a:noFill/>
        </p:spPr>
        <p:txBody>
          <a:bodyPr wrap="square" rtlCol="0">
            <a:spAutoFit/>
          </a:bodyPr>
          <a:lstStyle/>
          <a:p>
            <a:pPr algn="ctr"/>
            <a:r>
              <a:rPr lang="en-US" dirty="0" smtClean="0"/>
              <a:t>Can’t read out 66 million channels every 25 ns</a:t>
            </a:r>
          </a:p>
          <a:p>
            <a:pPr algn="ctr"/>
            <a:r>
              <a:rPr lang="en-US" sz="2800" dirty="0" smtClean="0">
                <a:solidFill>
                  <a:srgbClr val="FFFFFF"/>
                </a:solidFill>
              </a:rPr>
              <a:t>-&gt; </a:t>
            </a:r>
            <a:r>
              <a:rPr lang="en-US" sz="3200" dirty="0" smtClean="0">
                <a:solidFill>
                  <a:srgbClr val="FFFFFF"/>
                </a:solidFill>
              </a:rPr>
              <a:t>Level 1 Trigger</a:t>
            </a:r>
            <a:endParaRPr lang="en-US" dirty="0" smtClean="0">
              <a:solidFill>
                <a:srgbClr val="FFFFFF"/>
              </a:solidFill>
            </a:endParaRPr>
          </a:p>
          <a:p>
            <a:r>
              <a:rPr lang="en-US" dirty="0" smtClean="0">
                <a:solidFill>
                  <a:srgbClr val="FFFFFF"/>
                </a:solidFill>
              </a:rPr>
              <a:t> </a:t>
            </a:r>
            <a:endParaRPr lang="en-US" u="sng" dirty="0">
              <a:solidFill>
                <a:srgbClr val="FFFFFF"/>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cms_muons.jpg"/>
          <p:cNvPicPr>
            <a:picLocks noChangeAspect="1"/>
          </p:cNvPicPr>
          <p:nvPr/>
        </p:nvPicPr>
        <p:blipFill>
          <a:blip r:embed="rId3"/>
          <a:srcRect l="3126"/>
          <a:stretch>
            <a:fillRect/>
          </a:stretch>
        </p:blipFill>
        <p:spPr>
          <a:xfrm rot="5400000">
            <a:off x="369629" y="1086641"/>
            <a:ext cx="1964265" cy="2703523"/>
          </a:xfrm>
          <a:prstGeom prst="rect">
            <a:avLst/>
          </a:prstGeom>
        </p:spPr>
      </p:pic>
      <p:pic>
        <p:nvPicPr>
          <p:cNvPr id="4" name="Picture 3" descr="cms_ecal3.jpg"/>
          <p:cNvPicPr>
            <a:picLocks noChangeAspect="1"/>
          </p:cNvPicPr>
          <p:nvPr/>
        </p:nvPicPr>
        <p:blipFill>
          <a:blip r:embed="rId4"/>
          <a:stretch>
            <a:fillRect/>
          </a:stretch>
        </p:blipFill>
        <p:spPr>
          <a:xfrm>
            <a:off x="0" y="3990921"/>
            <a:ext cx="2624667" cy="1740155"/>
          </a:xfrm>
          <a:prstGeom prst="rect">
            <a:avLst/>
          </a:prstGeom>
        </p:spPr>
      </p:pic>
      <p:sp>
        <p:nvSpPr>
          <p:cNvPr id="5" name="TextBox 4"/>
          <p:cNvSpPr txBox="1"/>
          <p:nvPr/>
        </p:nvSpPr>
        <p:spPr>
          <a:xfrm>
            <a:off x="262466" y="846667"/>
            <a:ext cx="2057400" cy="523220"/>
          </a:xfrm>
          <a:prstGeom prst="rect">
            <a:avLst/>
          </a:prstGeom>
          <a:noFill/>
        </p:spPr>
        <p:txBody>
          <a:bodyPr wrap="square" rtlCol="0">
            <a:spAutoFit/>
          </a:bodyPr>
          <a:lstStyle/>
          <a:p>
            <a:pPr algn="ctr"/>
            <a:r>
              <a:rPr lang="en-US" sz="2800" b="1" dirty="0" err="1" smtClean="0"/>
              <a:t>Muons</a:t>
            </a:r>
            <a:endParaRPr lang="en-US" sz="2800" b="1" dirty="0"/>
          </a:p>
        </p:txBody>
      </p:sp>
      <p:sp>
        <p:nvSpPr>
          <p:cNvPr id="6" name="TextBox 5"/>
          <p:cNvSpPr txBox="1"/>
          <p:nvPr/>
        </p:nvSpPr>
        <p:spPr>
          <a:xfrm>
            <a:off x="262466" y="5808134"/>
            <a:ext cx="2057400" cy="523220"/>
          </a:xfrm>
          <a:prstGeom prst="rect">
            <a:avLst/>
          </a:prstGeom>
          <a:noFill/>
        </p:spPr>
        <p:txBody>
          <a:bodyPr wrap="square" rtlCol="0">
            <a:spAutoFit/>
          </a:bodyPr>
          <a:lstStyle/>
          <a:p>
            <a:pPr algn="ctr"/>
            <a:r>
              <a:rPr lang="en-US" sz="2800" b="1" dirty="0" smtClean="0"/>
              <a:t>Calorimeter</a:t>
            </a:r>
            <a:endParaRPr lang="en-US" sz="2800" b="1" dirty="0"/>
          </a:p>
        </p:txBody>
      </p:sp>
      <p:cxnSp>
        <p:nvCxnSpPr>
          <p:cNvPr id="8" name="Straight Arrow Connector 7"/>
          <p:cNvCxnSpPr>
            <a:stCxn id="3" idx="0"/>
          </p:cNvCxnSpPr>
          <p:nvPr/>
        </p:nvCxnSpPr>
        <p:spPr>
          <a:xfrm>
            <a:off x="2703523" y="2438403"/>
            <a:ext cx="1716077" cy="999064"/>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2635789" y="3826936"/>
            <a:ext cx="1716077" cy="999064"/>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38134" y="3285066"/>
            <a:ext cx="846666" cy="646331"/>
          </a:xfrm>
          <a:prstGeom prst="rect">
            <a:avLst/>
          </a:prstGeom>
          <a:noFill/>
        </p:spPr>
        <p:txBody>
          <a:bodyPr wrap="square" rtlCol="0">
            <a:spAutoFit/>
          </a:bodyPr>
          <a:lstStyle/>
          <a:p>
            <a:r>
              <a:rPr lang="en-US" sz="3600" b="1" dirty="0" smtClean="0">
                <a:solidFill>
                  <a:srgbClr val="FF0000"/>
                </a:solidFill>
              </a:rPr>
              <a:t>L1</a:t>
            </a:r>
            <a:endParaRPr lang="en-US" b="1" dirty="0">
              <a:solidFill>
                <a:srgbClr val="FF0000"/>
              </a:solidFill>
            </a:endParaRPr>
          </a:p>
        </p:txBody>
      </p:sp>
      <p:pic>
        <p:nvPicPr>
          <p:cNvPr id="11" name="Picture 10" descr="cms_ecal.jpg"/>
          <p:cNvPicPr>
            <a:picLocks noChangeAspect="1"/>
          </p:cNvPicPr>
          <p:nvPr/>
        </p:nvPicPr>
        <p:blipFill>
          <a:blip r:embed="rId5"/>
          <a:stretch>
            <a:fillRect/>
          </a:stretch>
        </p:blipFill>
        <p:spPr>
          <a:xfrm>
            <a:off x="6536266" y="2798235"/>
            <a:ext cx="2319867" cy="1739900"/>
          </a:xfrm>
          <a:prstGeom prst="rect">
            <a:avLst/>
          </a:prstGeom>
        </p:spPr>
      </p:pic>
      <p:cxnSp>
        <p:nvCxnSpPr>
          <p:cNvPr id="12" name="Straight Arrow Connector 11"/>
          <p:cNvCxnSpPr/>
          <p:nvPr/>
        </p:nvCxnSpPr>
        <p:spPr>
          <a:xfrm flipV="1">
            <a:off x="5175789" y="3623733"/>
            <a:ext cx="1225011" cy="16934"/>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3911601" y="3826934"/>
            <a:ext cx="3471333" cy="461665"/>
          </a:xfrm>
          <a:prstGeom prst="rect">
            <a:avLst/>
          </a:prstGeom>
          <a:noFill/>
        </p:spPr>
        <p:txBody>
          <a:bodyPr wrap="square" rtlCol="0">
            <a:spAutoFit/>
          </a:bodyPr>
          <a:lstStyle/>
          <a:p>
            <a:pPr algn="ctr"/>
            <a:r>
              <a:rPr lang="en-US" sz="2400" dirty="0" smtClean="0"/>
              <a:t>… in &lt; 3.2 us</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057400" y="2057400"/>
            <a:ext cx="6096000" cy="369332"/>
          </a:xfrm>
          <a:prstGeom prst="rect">
            <a:avLst/>
          </a:prstGeom>
          <a:noFill/>
        </p:spPr>
        <p:txBody>
          <a:bodyPr wrap="square" rtlCol="0">
            <a:spAutoFit/>
          </a:bodyPr>
          <a:lstStyle/>
          <a:p>
            <a:endParaRPr lang="en-US" dirty="0"/>
          </a:p>
        </p:txBody>
      </p:sp>
      <p:pic>
        <p:nvPicPr>
          <p:cNvPr id="3" name="Picture 4" descr="&#10;calomu.jpg                                                     0000A2BFHD 2                           00000111:"/>
          <p:cNvPicPr>
            <a:picLocks noChangeAspect="1" noChangeArrowheads="1"/>
          </p:cNvPicPr>
          <p:nvPr/>
        </p:nvPicPr>
        <p:blipFill>
          <a:blip r:embed="rId3"/>
          <a:srcRect t="44675"/>
          <a:stretch>
            <a:fillRect/>
          </a:stretch>
        </p:blipFill>
        <p:spPr bwMode="auto">
          <a:xfrm>
            <a:off x="691621" y="1439332"/>
            <a:ext cx="8043862" cy="3125789"/>
          </a:xfrm>
          <a:prstGeom prst="rect">
            <a:avLst/>
          </a:prstGeom>
          <a:noFill/>
        </p:spPr>
      </p:pic>
      <p:sp>
        <p:nvSpPr>
          <p:cNvPr id="4" name="TextBox 3"/>
          <p:cNvSpPr txBox="1"/>
          <p:nvPr/>
        </p:nvSpPr>
        <p:spPr>
          <a:xfrm>
            <a:off x="1151467" y="4690533"/>
            <a:ext cx="2963333" cy="800219"/>
          </a:xfrm>
          <a:prstGeom prst="rect">
            <a:avLst/>
          </a:prstGeom>
          <a:noFill/>
        </p:spPr>
        <p:txBody>
          <a:bodyPr wrap="square" rtlCol="0">
            <a:spAutoFit/>
          </a:bodyPr>
          <a:lstStyle/>
          <a:p>
            <a:pPr algn="ctr"/>
            <a:r>
              <a:rPr lang="en-US" sz="2800" dirty="0" smtClean="0"/>
              <a:t>Calorimeter</a:t>
            </a:r>
            <a:endParaRPr lang="en-US" dirty="0" smtClean="0"/>
          </a:p>
          <a:p>
            <a:pPr algn="ctr"/>
            <a:r>
              <a:rPr lang="en-US" dirty="0" smtClean="0"/>
              <a:t>Relatively simple cut on scalar </a:t>
            </a:r>
          </a:p>
        </p:txBody>
      </p:sp>
      <p:sp>
        <p:nvSpPr>
          <p:cNvPr id="5" name="TextBox 4"/>
          <p:cNvSpPr txBox="1"/>
          <p:nvPr/>
        </p:nvSpPr>
        <p:spPr>
          <a:xfrm>
            <a:off x="5130801" y="4639733"/>
            <a:ext cx="2963333" cy="800219"/>
          </a:xfrm>
          <a:prstGeom prst="rect">
            <a:avLst/>
          </a:prstGeom>
          <a:noFill/>
        </p:spPr>
        <p:txBody>
          <a:bodyPr wrap="square" rtlCol="0">
            <a:spAutoFit/>
          </a:bodyPr>
          <a:lstStyle/>
          <a:p>
            <a:pPr algn="ctr"/>
            <a:r>
              <a:rPr lang="en-US" sz="2800" dirty="0" err="1" smtClean="0"/>
              <a:t>Muons</a:t>
            </a:r>
            <a:endParaRPr lang="en-US" dirty="0" smtClean="0"/>
          </a:p>
          <a:p>
            <a:pPr algn="ctr"/>
            <a:r>
              <a:rPr lang="en-US" dirty="0" smtClean="0"/>
              <a:t>Clean signal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9184" y="406399"/>
            <a:ext cx="6178550" cy="5210315"/>
          </a:xfrm>
          <a:prstGeom prst="rect">
            <a:avLst/>
          </a:prstGeom>
        </p:spPr>
      </p:pic>
      <p:sp>
        <p:nvSpPr>
          <p:cNvPr id="5" name="TextBox 4"/>
          <p:cNvSpPr txBox="1"/>
          <p:nvPr/>
        </p:nvSpPr>
        <p:spPr>
          <a:xfrm>
            <a:off x="2624666" y="5740400"/>
            <a:ext cx="3851485" cy="523220"/>
          </a:xfrm>
          <a:prstGeom prst="rect">
            <a:avLst/>
          </a:prstGeom>
          <a:noFill/>
        </p:spPr>
        <p:txBody>
          <a:bodyPr wrap="none" rtlCol="0">
            <a:spAutoFit/>
          </a:bodyPr>
          <a:lstStyle/>
          <a:p>
            <a:r>
              <a:rPr lang="en-US" sz="2800" dirty="0" smtClean="0"/>
              <a:t>3.2 us-&gt; </a:t>
            </a:r>
            <a:r>
              <a:rPr lang="en-US" sz="2800" dirty="0" err="1" smtClean="0"/>
              <a:t>ASICs</a:t>
            </a:r>
            <a:r>
              <a:rPr lang="en-US" sz="2800" dirty="0" smtClean="0"/>
              <a:t> and </a:t>
            </a:r>
            <a:r>
              <a:rPr lang="en-US" sz="2800" dirty="0" err="1" smtClean="0"/>
              <a:t>FPGAs</a:t>
            </a:r>
            <a:endParaRPr lang="en-US" sz="28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xplosion 1 1"/>
          <p:cNvSpPr/>
          <p:nvPr/>
        </p:nvSpPr>
        <p:spPr>
          <a:xfrm>
            <a:off x="2371977" y="1487149"/>
            <a:ext cx="1328612" cy="1174611"/>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sp>
      <p:sp>
        <p:nvSpPr>
          <p:cNvPr id="3" name="TextBox 2"/>
          <p:cNvSpPr txBox="1"/>
          <p:nvPr/>
        </p:nvSpPr>
        <p:spPr>
          <a:xfrm>
            <a:off x="2371977" y="2661760"/>
            <a:ext cx="1295400" cy="369332"/>
          </a:xfrm>
          <a:prstGeom prst="rect">
            <a:avLst/>
          </a:prstGeom>
          <a:noFill/>
        </p:spPr>
        <p:txBody>
          <a:bodyPr wrap="square" rtlCol="0">
            <a:spAutoFit/>
          </a:bodyPr>
          <a:lstStyle/>
          <a:p>
            <a:r>
              <a:rPr lang="en-US" dirty="0" smtClean="0"/>
              <a:t>Interaction</a:t>
            </a:r>
            <a:endParaRPr lang="en-US" dirty="0"/>
          </a:p>
        </p:txBody>
      </p:sp>
      <p:sp>
        <p:nvSpPr>
          <p:cNvPr id="4" name="TextBox 3"/>
          <p:cNvSpPr txBox="1"/>
          <p:nvPr/>
        </p:nvSpPr>
        <p:spPr>
          <a:xfrm>
            <a:off x="7053388" y="1487149"/>
            <a:ext cx="457200" cy="1015663"/>
          </a:xfrm>
          <a:prstGeom prst="rect">
            <a:avLst/>
          </a:prstGeom>
          <a:noFill/>
        </p:spPr>
        <p:txBody>
          <a:bodyPr wrap="square" rtlCol="0">
            <a:spAutoFit/>
          </a:bodyPr>
          <a:lstStyle/>
          <a:p>
            <a:r>
              <a:rPr lang="en-US" sz="6000" b="1" dirty="0" smtClean="0">
                <a:solidFill>
                  <a:srgbClr val="FF0000"/>
                </a:solidFill>
              </a:rPr>
              <a:t>T</a:t>
            </a:r>
            <a:endParaRPr lang="en-US" sz="6000" b="1" dirty="0">
              <a:solidFill>
                <a:srgbClr val="FF0000"/>
              </a:solidFill>
            </a:endParaRPr>
          </a:p>
        </p:txBody>
      </p:sp>
      <p:sp>
        <p:nvSpPr>
          <p:cNvPr id="5" name="TextBox 4"/>
          <p:cNvSpPr txBox="1"/>
          <p:nvPr/>
        </p:nvSpPr>
        <p:spPr>
          <a:xfrm>
            <a:off x="6900988" y="2502812"/>
            <a:ext cx="1143000" cy="369332"/>
          </a:xfrm>
          <a:prstGeom prst="rect">
            <a:avLst/>
          </a:prstGeom>
          <a:noFill/>
        </p:spPr>
        <p:txBody>
          <a:bodyPr wrap="square" rtlCol="0">
            <a:spAutoFit/>
          </a:bodyPr>
          <a:lstStyle/>
          <a:p>
            <a:r>
              <a:rPr lang="en-US" dirty="0" smtClean="0"/>
              <a:t>Trigger</a:t>
            </a:r>
            <a:endParaRPr lang="en-US" dirty="0"/>
          </a:p>
        </p:txBody>
      </p:sp>
      <p:cxnSp>
        <p:nvCxnSpPr>
          <p:cNvPr id="7" name="Straight Arrow Connector 6"/>
          <p:cNvCxnSpPr/>
          <p:nvPr/>
        </p:nvCxnSpPr>
        <p:spPr>
          <a:xfrm>
            <a:off x="2819400" y="3531572"/>
            <a:ext cx="4691188" cy="1588"/>
          </a:xfrm>
          <a:prstGeom prst="straightConnector1">
            <a:avLst/>
          </a:prstGeom>
          <a:ln w="4445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505200" y="3836372"/>
            <a:ext cx="3395788" cy="461665"/>
          </a:xfrm>
          <a:prstGeom prst="rect">
            <a:avLst/>
          </a:prstGeom>
          <a:noFill/>
        </p:spPr>
        <p:txBody>
          <a:bodyPr wrap="square" rtlCol="0">
            <a:spAutoFit/>
          </a:bodyPr>
          <a:lstStyle/>
          <a:p>
            <a:pPr algn="ctr"/>
            <a:r>
              <a:rPr lang="en-US" sz="2400" dirty="0" smtClean="0"/>
              <a:t>3.2 us = 128 events later</a:t>
            </a:r>
          </a:p>
        </p:txBody>
      </p:sp>
      <p:sp>
        <p:nvSpPr>
          <p:cNvPr id="9" name="TextBox 8"/>
          <p:cNvSpPr txBox="1"/>
          <p:nvPr/>
        </p:nvSpPr>
        <p:spPr>
          <a:xfrm>
            <a:off x="1752600" y="4876800"/>
            <a:ext cx="6291388" cy="954107"/>
          </a:xfrm>
          <a:prstGeom prst="rect">
            <a:avLst/>
          </a:prstGeom>
          <a:noFill/>
        </p:spPr>
        <p:txBody>
          <a:bodyPr wrap="square" rtlCol="0">
            <a:spAutoFit/>
          </a:bodyPr>
          <a:lstStyle/>
          <a:p>
            <a:pPr algn="ctr"/>
            <a:r>
              <a:rPr lang="en-US" sz="2800" dirty="0" smtClean="0"/>
              <a:t>Circular buffer of 128 events is necessary in case event is interesting</a:t>
            </a:r>
            <a:endParaRPr lang="en-US" sz="28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mc:AlternateContent>
          <mc:Choice xmlns:ma="http://schemas.microsoft.com/office/mac/drawingml/2008/main" Requires="ma">
            <p:blipFill>
              <a:blip r:embed="rId3"/>
              <a:stretch>
                <a:fillRect/>
              </a:stretch>
            </p:blipFill>
          </mc:Choice>
          <mc:Fallback>
            <p:blipFill>
              <a:blip r:embed="rId4"/>
              <a:stretch>
                <a:fillRect/>
              </a:stretch>
            </p:blipFill>
          </mc:Fallback>
        </mc:AlternateContent>
        <p:spPr>
          <a:xfrm>
            <a:off x="4114800" y="425450"/>
            <a:ext cx="4559300" cy="6007100"/>
          </a:xfrm>
          <a:prstGeom prst="rect">
            <a:avLst/>
          </a:prstGeom>
        </p:spPr>
      </p:pic>
      <p:cxnSp>
        <p:nvCxnSpPr>
          <p:cNvPr id="4" name="Straight Arrow Connector 3"/>
          <p:cNvCxnSpPr/>
          <p:nvPr/>
        </p:nvCxnSpPr>
        <p:spPr>
          <a:xfrm rot="10800000" flipV="1">
            <a:off x="6773333" y="795866"/>
            <a:ext cx="931336" cy="626534"/>
          </a:xfrm>
          <a:prstGeom prst="straightConnector1">
            <a:avLst/>
          </a:prstGeom>
          <a:ln w="47625">
            <a:solidFill>
              <a:schemeClr val="tx2">
                <a:lumMod val="40000"/>
                <a:lumOff val="60000"/>
              </a:schemeClr>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467600" y="0"/>
            <a:ext cx="1676400" cy="923330"/>
          </a:xfrm>
          <a:prstGeom prst="rect">
            <a:avLst/>
          </a:prstGeom>
          <a:noFill/>
        </p:spPr>
        <p:txBody>
          <a:bodyPr wrap="square" rtlCol="0" anchor="ctr">
            <a:spAutoFit/>
          </a:bodyPr>
          <a:lstStyle/>
          <a:p>
            <a:pPr algn="ctr"/>
            <a:r>
              <a:rPr lang="en-US" dirty="0" smtClean="0"/>
              <a:t>This is actually diamond</a:t>
            </a:r>
          </a:p>
          <a:p>
            <a:pPr algn="ctr"/>
            <a:r>
              <a:rPr lang="en-US" dirty="0" smtClean="0"/>
              <a:t> CMS uses Si</a:t>
            </a:r>
            <a:endParaRPr lang="en-US" dirty="0"/>
          </a:p>
        </p:txBody>
      </p:sp>
      <p:sp>
        <p:nvSpPr>
          <p:cNvPr id="7" name="TextBox 6"/>
          <p:cNvSpPr txBox="1"/>
          <p:nvPr/>
        </p:nvSpPr>
        <p:spPr>
          <a:xfrm>
            <a:off x="592667" y="3437468"/>
            <a:ext cx="2878667" cy="646331"/>
          </a:xfrm>
          <a:prstGeom prst="rect">
            <a:avLst/>
          </a:prstGeom>
          <a:noFill/>
        </p:spPr>
        <p:txBody>
          <a:bodyPr wrap="square" rtlCol="0">
            <a:spAutoFit/>
          </a:bodyPr>
          <a:lstStyle/>
          <a:p>
            <a:r>
              <a:rPr lang="en-US" dirty="0" smtClean="0"/>
              <a:t>52 </a:t>
            </a:r>
            <a:r>
              <a:rPr lang="en-US" dirty="0" err="1" smtClean="0"/>
              <a:t>x</a:t>
            </a:r>
            <a:r>
              <a:rPr lang="en-US" dirty="0" smtClean="0"/>
              <a:t> 80 pixels = 4160 pixels</a:t>
            </a:r>
          </a:p>
          <a:p>
            <a:r>
              <a:rPr lang="en-US" dirty="0" smtClean="0"/>
              <a:t>8 mm </a:t>
            </a:r>
            <a:r>
              <a:rPr lang="en-US" dirty="0" err="1" smtClean="0"/>
              <a:t>x</a:t>
            </a:r>
            <a:r>
              <a:rPr lang="en-US" dirty="0" smtClean="0"/>
              <a:t> 8mm</a:t>
            </a:r>
          </a:p>
          <a:p>
            <a:endParaRPr lang="en-US" dirty="0" smtClean="0"/>
          </a:p>
        </p:txBody>
      </p:sp>
      <p:sp>
        <p:nvSpPr>
          <p:cNvPr id="8" name="TextBox 7"/>
          <p:cNvSpPr txBox="1"/>
          <p:nvPr/>
        </p:nvSpPr>
        <p:spPr>
          <a:xfrm>
            <a:off x="778934" y="2895601"/>
            <a:ext cx="2506133" cy="523220"/>
          </a:xfrm>
          <a:prstGeom prst="rect">
            <a:avLst/>
          </a:prstGeom>
          <a:noFill/>
        </p:spPr>
        <p:txBody>
          <a:bodyPr wrap="square" rtlCol="0">
            <a:spAutoFit/>
          </a:bodyPr>
          <a:lstStyle/>
          <a:p>
            <a:pPr algn="ctr"/>
            <a:r>
              <a:rPr lang="en-US" sz="2800" dirty="0" smtClean="0"/>
              <a:t>PSI46</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r="17204" b="6810"/>
          <a:stretch>
            <a:fillRect/>
          </a:stretch>
        </p:blipFill>
        <p:spPr>
          <a:xfrm>
            <a:off x="3276600" y="457200"/>
            <a:ext cx="5867400" cy="4953000"/>
          </a:xfrm>
          <a:prstGeom prst="rect">
            <a:avLst/>
          </a:prstGeom>
        </p:spPr>
      </p:pic>
      <p:pic>
        <p:nvPicPr>
          <p:cNvPr id="4" name="Picture 3"/>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23333" y="2559050"/>
            <a:ext cx="1469965" cy="1936750"/>
          </a:xfrm>
          <a:prstGeom prst="rect">
            <a:avLst/>
          </a:prstGeom>
        </p:spPr>
      </p:pic>
      <p:sp>
        <p:nvSpPr>
          <p:cNvPr id="5" name="TextBox 4"/>
          <p:cNvSpPr txBox="1"/>
          <p:nvPr/>
        </p:nvSpPr>
        <p:spPr>
          <a:xfrm>
            <a:off x="4839699" y="5537201"/>
            <a:ext cx="3406835" cy="830997"/>
          </a:xfrm>
          <a:prstGeom prst="rect">
            <a:avLst/>
          </a:prstGeom>
          <a:noFill/>
        </p:spPr>
        <p:txBody>
          <a:bodyPr wrap="square" rtlCol="0">
            <a:spAutoFit/>
          </a:bodyPr>
          <a:lstStyle/>
          <a:p>
            <a:pPr algn="ctr"/>
            <a:r>
              <a:rPr lang="en-US" sz="2400" dirty="0" smtClean="0"/>
              <a:t>Hit coordinate in base-6</a:t>
            </a:r>
          </a:p>
          <a:p>
            <a:pPr algn="ctr"/>
            <a:r>
              <a:rPr lang="en-US" sz="2400" dirty="0" smtClean="0"/>
              <a:t>(fewer necessary clocks)</a:t>
            </a:r>
            <a:endParaRPr lang="en-US" sz="2400" dirty="0"/>
          </a:p>
        </p:txBody>
      </p:sp>
      <p:cxnSp>
        <p:nvCxnSpPr>
          <p:cNvPr id="7" name="Straight Arrow Connector 6"/>
          <p:cNvCxnSpPr>
            <a:stCxn id="4" idx="3"/>
          </p:cNvCxnSpPr>
          <p:nvPr/>
        </p:nvCxnSpPr>
        <p:spPr>
          <a:xfrm flipV="1">
            <a:off x="1893298" y="3522133"/>
            <a:ext cx="1374835" cy="5292"/>
          </a:xfrm>
          <a:prstGeom prst="straightConnector1">
            <a:avLst/>
          </a:prstGeom>
          <a:ln w="4445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85710" y="956733"/>
            <a:ext cx="5758290" cy="5245100"/>
          </a:xfrm>
          <a:prstGeom prst="rect">
            <a:avLst/>
          </a:prstGeom>
        </p:spPr>
      </p:pic>
      <p:sp>
        <p:nvSpPr>
          <p:cNvPr id="3" name="TextBox 2"/>
          <p:cNvSpPr txBox="1"/>
          <p:nvPr/>
        </p:nvSpPr>
        <p:spPr>
          <a:xfrm>
            <a:off x="2819400" y="228600"/>
            <a:ext cx="4691490" cy="523220"/>
          </a:xfrm>
          <a:prstGeom prst="rect">
            <a:avLst/>
          </a:prstGeom>
          <a:noFill/>
        </p:spPr>
        <p:txBody>
          <a:bodyPr wrap="square" rtlCol="0">
            <a:spAutoFit/>
          </a:bodyPr>
          <a:lstStyle/>
          <a:p>
            <a:pPr algn="ctr"/>
            <a:r>
              <a:rPr lang="en-US" sz="2800" dirty="0" smtClean="0"/>
              <a:t>Pixel FED (Front End Driver)</a:t>
            </a:r>
            <a:endParaRPr lang="en-US" sz="2800" dirty="0"/>
          </a:p>
        </p:txBody>
      </p:sp>
      <p:pic>
        <p:nvPicPr>
          <p:cNvPr id="4" name="Picture 3"/>
          <p:cNvPicPr>
            <a:picLocks noChangeAspect="1"/>
          </p:cNvPicPr>
          <p:nvPr/>
        </p:nvPicPr>
        <p:blipFill>
          <a:blip r:embed="rId4"/>
          <a:srcRect r="17204" b="6810"/>
          <a:stretch>
            <a:fillRect/>
          </a:stretch>
        </p:blipFill>
        <p:spPr>
          <a:xfrm>
            <a:off x="0" y="1270000"/>
            <a:ext cx="2306841" cy="1947333"/>
          </a:xfrm>
          <a:prstGeom prst="rect">
            <a:avLst/>
          </a:prstGeom>
        </p:spPr>
      </p:pic>
      <p:cxnSp>
        <p:nvCxnSpPr>
          <p:cNvPr id="5" name="Straight Arrow Connector 4"/>
          <p:cNvCxnSpPr/>
          <p:nvPr/>
        </p:nvCxnSpPr>
        <p:spPr>
          <a:xfrm flipV="1">
            <a:off x="2130365" y="2167466"/>
            <a:ext cx="1374835" cy="5292"/>
          </a:xfrm>
          <a:prstGeom prst="straightConnector1">
            <a:avLst/>
          </a:prstGeom>
          <a:ln w="4445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54000" y="3031066"/>
            <a:ext cx="3581400" cy="1631216"/>
          </a:xfrm>
          <a:prstGeom prst="rect">
            <a:avLst/>
          </a:prstGeom>
          <a:noFill/>
        </p:spPr>
        <p:txBody>
          <a:bodyPr wrap="square" rtlCol="0">
            <a:spAutoFit/>
          </a:bodyPr>
          <a:lstStyle/>
          <a:p>
            <a:pPr algn="ctr"/>
            <a:r>
              <a:rPr lang="en-US" sz="2800" dirty="0" smtClean="0"/>
              <a:t>S-Link</a:t>
            </a:r>
          </a:p>
          <a:p>
            <a:r>
              <a:rPr lang="en-US" dirty="0" smtClean="0"/>
              <a:t>VME card</a:t>
            </a:r>
          </a:p>
          <a:p>
            <a:r>
              <a:rPr lang="en-US" dirty="0" smtClean="0"/>
              <a:t>640 MB/</a:t>
            </a:r>
            <a:r>
              <a:rPr lang="en-US" dirty="0" err="1" smtClean="0"/>
              <a:t>s</a:t>
            </a:r>
            <a:r>
              <a:rPr lang="en-US" dirty="0" smtClean="0"/>
              <a:t> throughput</a:t>
            </a:r>
          </a:p>
          <a:p>
            <a:r>
              <a:rPr lang="en-US" dirty="0" smtClean="0"/>
              <a:t>Commercially available</a:t>
            </a:r>
          </a:p>
          <a:p>
            <a:endParaRPr lang="en-US" dirty="0" smtClean="0"/>
          </a:p>
          <a:p>
            <a:endParaRPr lang="en-US" dirty="0"/>
          </a:p>
        </p:txBody>
      </p:sp>
      <p:grpSp>
        <p:nvGrpSpPr>
          <p:cNvPr id="5" name="Group 4"/>
          <p:cNvGrpSpPr/>
          <p:nvPr/>
        </p:nvGrpSpPr>
        <p:grpSpPr>
          <a:xfrm flipH="1">
            <a:off x="3894666" y="0"/>
            <a:ext cx="4838700" cy="5854700"/>
            <a:chOff x="2362200" y="826532"/>
            <a:chExt cx="4838700" cy="5854700"/>
          </a:xfrm>
        </p:grpSpPr>
        <p:pic>
          <p:nvPicPr>
            <p:cNvPr id="3" name="Picture 2"/>
            <p:cNvPicPr>
              <a:picLocks noChangeAspect="1"/>
            </p:cNvPicPr>
            <p:nvPr/>
          </p:nvPicPr>
          <p:blipFill>
            <a:blip r:embed="rId3"/>
            <a:stretch>
              <a:fillRect/>
            </a:stretch>
          </p:blipFill>
          <p:spPr>
            <a:xfrm>
              <a:off x="2362200" y="826532"/>
              <a:ext cx="4838700" cy="5854700"/>
            </a:xfrm>
            <a:prstGeom prst="rect">
              <a:avLst/>
            </a:prstGeom>
          </p:spPr>
        </p:pic>
        <p:sp>
          <p:nvSpPr>
            <p:cNvPr id="4" name="Rectangle 3"/>
            <p:cNvSpPr/>
            <p:nvPr/>
          </p:nvSpPr>
          <p:spPr>
            <a:xfrm>
              <a:off x="6362700" y="4191000"/>
              <a:ext cx="825500" cy="1524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7" name="Picture 6"/>
          <p:cNvPicPr>
            <a:picLocks noChangeAspect="1"/>
          </p:cNvPicPr>
          <p:nvPr/>
        </p:nvPicPr>
        <p:blipFill>
          <a:blip r:embed="rId4"/>
          <a:stretch>
            <a:fillRect/>
          </a:stretch>
        </p:blipFill>
        <p:spPr>
          <a:xfrm>
            <a:off x="1269043" y="860614"/>
            <a:ext cx="1829757" cy="1666685"/>
          </a:xfrm>
          <a:prstGeom prst="rect">
            <a:avLst/>
          </a:prstGeom>
        </p:spPr>
      </p:pic>
      <p:cxnSp>
        <p:nvCxnSpPr>
          <p:cNvPr id="8" name="Straight Arrow Connector 7"/>
          <p:cNvCxnSpPr>
            <a:stCxn id="7" idx="3"/>
          </p:cNvCxnSpPr>
          <p:nvPr/>
        </p:nvCxnSpPr>
        <p:spPr>
          <a:xfrm flipV="1">
            <a:off x="3098800" y="1676399"/>
            <a:ext cx="778933" cy="17558"/>
          </a:xfrm>
          <a:prstGeom prst="straightConnector1">
            <a:avLst/>
          </a:prstGeom>
          <a:ln w="444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72533" y="5150934"/>
            <a:ext cx="3341818" cy="369332"/>
          </a:xfrm>
          <a:prstGeom prst="rect">
            <a:avLst/>
          </a:prstGeom>
        </p:spPr>
        <p:txBody>
          <a:bodyPr wrap="none">
            <a:spAutoFit/>
          </a:bodyPr>
          <a:lstStyle/>
          <a:p>
            <a:r>
              <a:rPr lang="en-US" dirty="0" smtClean="0"/>
              <a:t>http://</a:t>
            </a:r>
            <a:r>
              <a:rPr lang="en-US" dirty="0" err="1" smtClean="0"/>
              <a:t>hsi.web.cern.ch/HSI/s</a:t>
            </a:r>
            <a:r>
              <a:rPr lang="en-US" dirty="0" smtClean="0"/>
              <a:t>-link/</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30250" y="31750"/>
            <a:ext cx="7683500" cy="67945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ms_ecal.jpg"/>
          <p:cNvPicPr>
            <a:picLocks noChangeAspect="1"/>
          </p:cNvPicPr>
          <p:nvPr/>
        </p:nvPicPr>
        <p:blipFill>
          <a:blip r:embed="rId3"/>
          <a:stretch>
            <a:fillRect/>
          </a:stretch>
        </p:blipFill>
        <p:spPr>
          <a:xfrm>
            <a:off x="0" y="2286000"/>
            <a:ext cx="3048000" cy="2286000"/>
          </a:xfrm>
          <a:prstGeom prst="rect">
            <a:avLst/>
          </a:prstGeom>
        </p:spPr>
      </p:pic>
      <p:pic>
        <p:nvPicPr>
          <p:cNvPr id="3" name="Picture 2"/>
          <p:cNvPicPr>
            <a:picLocks noChangeAspect="1"/>
          </p:cNvPicPr>
          <p:nvPr/>
        </p:nvPicPr>
        <p:blipFill>
          <a:blip r:embed="rId4"/>
          <a:stretch>
            <a:fillRect/>
          </a:stretch>
        </p:blipFill>
        <p:spPr>
          <a:xfrm>
            <a:off x="6077781" y="2241550"/>
            <a:ext cx="3066219" cy="2711450"/>
          </a:xfrm>
          <a:prstGeom prst="rect">
            <a:avLst/>
          </a:prstGeom>
        </p:spPr>
      </p:pic>
      <p:sp>
        <p:nvSpPr>
          <p:cNvPr id="4" name="TextBox 3"/>
          <p:cNvSpPr txBox="1"/>
          <p:nvPr/>
        </p:nvSpPr>
        <p:spPr>
          <a:xfrm>
            <a:off x="457200" y="1443335"/>
            <a:ext cx="2286000" cy="461665"/>
          </a:xfrm>
          <a:prstGeom prst="rect">
            <a:avLst/>
          </a:prstGeom>
          <a:noFill/>
        </p:spPr>
        <p:txBody>
          <a:bodyPr wrap="square" rtlCol="0">
            <a:spAutoFit/>
          </a:bodyPr>
          <a:lstStyle/>
          <a:p>
            <a:pPr algn="ctr"/>
            <a:r>
              <a:rPr lang="en-US" sz="2400" b="1" dirty="0" smtClean="0"/>
              <a:t>Raw Data</a:t>
            </a:r>
            <a:endParaRPr lang="en-US" sz="2400" b="1" dirty="0"/>
          </a:p>
        </p:txBody>
      </p:sp>
      <p:sp>
        <p:nvSpPr>
          <p:cNvPr id="5" name="TextBox 4"/>
          <p:cNvSpPr txBox="1"/>
          <p:nvPr/>
        </p:nvSpPr>
        <p:spPr>
          <a:xfrm>
            <a:off x="6477000" y="1447800"/>
            <a:ext cx="2286000" cy="461665"/>
          </a:xfrm>
          <a:prstGeom prst="rect">
            <a:avLst/>
          </a:prstGeom>
          <a:noFill/>
        </p:spPr>
        <p:txBody>
          <a:bodyPr wrap="square" rtlCol="0">
            <a:spAutoFit/>
          </a:bodyPr>
          <a:lstStyle/>
          <a:p>
            <a:pPr algn="ctr"/>
            <a:r>
              <a:rPr lang="en-US" sz="2400" b="1" dirty="0" smtClean="0"/>
              <a:t>Physics</a:t>
            </a:r>
            <a:endParaRPr lang="en-US" sz="2400" b="1" dirty="0"/>
          </a:p>
        </p:txBody>
      </p:sp>
      <p:sp>
        <p:nvSpPr>
          <p:cNvPr id="6" name="TextBox 5"/>
          <p:cNvSpPr txBox="1"/>
          <p:nvPr/>
        </p:nvSpPr>
        <p:spPr>
          <a:xfrm>
            <a:off x="3581400" y="1295400"/>
            <a:ext cx="2286000" cy="830997"/>
          </a:xfrm>
          <a:prstGeom prst="rect">
            <a:avLst/>
          </a:prstGeom>
          <a:noFill/>
        </p:spPr>
        <p:txBody>
          <a:bodyPr wrap="square" rtlCol="0">
            <a:spAutoFit/>
          </a:bodyPr>
          <a:lstStyle/>
          <a:p>
            <a:pPr algn="ctr"/>
            <a:r>
              <a:rPr lang="en-US" sz="2400" b="1" dirty="0" smtClean="0"/>
              <a:t>Reconstruction</a:t>
            </a:r>
          </a:p>
          <a:p>
            <a:pPr algn="ctr"/>
            <a:r>
              <a:rPr lang="en-US" sz="2400" b="1" dirty="0" smtClean="0"/>
              <a:t>and Filtering</a:t>
            </a:r>
            <a:endParaRPr lang="en-US" sz="2400" b="1" dirty="0"/>
          </a:p>
        </p:txBody>
      </p:sp>
      <p:pic>
        <p:nvPicPr>
          <p:cNvPr id="7" name="Picture 6" descr="cms_event_medres.png"/>
          <p:cNvPicPr>
            <a:picLocks noChangeAspect="1"/>
          </p:cNvPicPr>
          <p:nvPr/>
        </p:nvPicPr>
        <p:blipFill>
          <a:blip r:embed="rId5"/>
          <a:stretch>
            <a:fillRect/>
          </a:stretch>
        </p:blipFill>
        <p:spPr>
          <a:xfrm>
            <a:off x="3502671" y="2253649"/>
            <a:ext cx="2440929" cy="2394551"/>
          </a:xfrm>
          <a:prstGeom prst="rect">
            <a:avLst/>
          </a:prstGeom>
        </p:spPr>
      </p:pic>
      <p:cxnSp>
        <p:nvCxnSpPr>
          <p:cNvPr id="9" name="Straight Arrow Connector 8"/>
          <p:cNvCxnSpPr/>
          <p:nvPr/>
        </p:nvCxnSpPr>
        <p:spPr>
          <a:xfrm>
            <a:off x="2438400" y="1731768"/>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096000" y="1734645"/>
            <a:ext cx="838200" cy="1"/>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505200" y="1143000"/>
            <a:ext cx="2438400" cy="1143000"/>
          </a:xfrm>
          <a:prstGeom prst="ellipse">
            <a:avLst/>
          </a:prstGeom>
          <a:noFill/>
          <a:ln w="1016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4" name="Group 3"/>
          <p:cNvGrpSpPr/>
          <p:nvPr/>
        </p:nvGrpSpPr>
        <p:grpSpPr>
          <a:xfrm flipH="1">
            <a:off x="338665" y="2218266"/>
            <a:ext cx="1727202" cy="2387601"/>
            <a:chOff x="2362200" y="826532"/>
            <a:chExt cx="4838700" cy="5854700"/>
          </a:xfrm>
        </p:grpSpPr>
        <p:pic>
          <p:nvPicPr>
            <p:cNvPr id="5" name="Picture 4"/>
            <p:cNvPicPr>
              <a:picLocks noChangeAspect="1"/>
            </p:cNvPicPr>
            <p:nvPr/>
          </p:nvPicPr>
          <p:blipFill>
            <a:blip r:embed="rId3"/>
            <a:stretch>
              <a:fillRect/>
            </a:stretch>
          </p:blipFill>
          <p:spPr>
            <a:xfrm>
              <a:off x="2362200" y="826532"/>
              <a:ext cx="4838700" cy="5854700"/>
            </a:xfrm>
            <a:prstGeom prst="rect">
              <a:avLst/>
            </a:prstGeom>
          </p:spPr>
        </p:pic>
        <p:sp>
          <p:nvSpPr>
            <p:cNvPr id="6" name="Rectangle 5"/>
            <p:cNvSpPr/>
            <p:nvPr/>
          </p:nvSpPr>
          <p:spPr>
            <a:xfrm>
              <a:off x="6362700" y="4191000"/>
              <a:ext cx="825500" cy="1524000"/>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0" y="1693334"/>
            <a:ext cx="2540000" cy="369332"/>
          </a:xfrm>
          <a:prstGeom prst="rect">
            <a:avLst/>
          </a:prstGeom>
          <a:noFill/>
        </p:spPr>
        <p:txBody>
          <a:bodyPr wrap="square" rtlCol="0">
            <a:spAutoFit/>
          </a:bodyPr>
          <a:lstStyle/>
          <a:p>
            <a:pPr algn="ctr"/>
            <a:r>
              <a:rPr lang="en-US" b="1" dirty="0" smtClean="0"/>
              <a:t>S-Link</a:t>
            </a:r>
            <a:endParaRPr lang="en-US" b="1" dirty="0"/>
          </a:p>
        </p:txBody>
      </p:sp>
      <p:pic>
        <p:nvPicPr>
          <p:cNvPr id="8" name="Picture 7"/>
          <p:cNvPicPr>
            <a:picLocks noChangeAspect="1"/>
          </p:cNvPicPr>
          <p:nvPr/>
        </p:nvPicPr>
        <p:blipFill>
          <a:blip r:embed="rId4"/>
          <a:stretch>
            <a:fillRect/>
          </a:stretch>
        </p:blipFill>
        <p:spPr>
          <a:xfrm>
            <a:off x="2472267" y="2514554"/>
            <a:ext cx="2133600" cy="1784396"/>
          </a:xfrm>
          <a:prstGeom prst="rect">
            <a:avLst/>
          </a:prstGeom>
        </p:spPr>
      </p:pic>
      <p:sp>
        <p:nvSpPr>
          <p:cNvPr id="9" name="TextBox 8"/>
          <p:cNvSpPr txBox="1"/>
          <p:nvPr/>
        </p:nvSpPr>
        <p:spPr>
          <a:xfrm>
            <a:off x="2302934" y="1608668"/>
            <a:ext cx="2556934" cy="646331"/>
          </a:xfrm>
          <a:prstGeom prst="rect">
            <a:avLst/>
          </a:prstGeom>
          <a:noFill/>
        </p:spPr>
        <p:txBody>
          <a:bodyPr wrap="square" rtlCol="0">
            <a:spAutoFit/>
          </a:bodyPr>
          <a:lstStyle/>
          <a:p>
            <a:pPr algn="ctr"/>
            <a:r>
              <a:rPr lang="en-US" b="1" dirty="0" err="1" smtClean="0"/>
              <a:t>Proccesing</a:t>
            </a:r>
            <a:endParaRPr lang="en-US" b="1" dirty="0" smtClean="0"/>
          </a:p>
          <a:p>
            <a:pPr algn="ctr"/>
            <a:r>
              <a:rPr lang="en-US" dirty="0" smtClean="0"/>
              <a:t>(Server Farm)</a:t>
            </a:r>
            <a:endParaRPr lang="en-US" dirty="0"/>
          </a:p>
        </p:txBody>
      </p:sp>
      <p:sp>
        <p:nvSpPr>
          <p:cNvPr id="11" name="TextBox 10"/>
          <p:cNvSpPr txBox="1"/>
          <p:nvPr/>
        </p:nvSpPr>
        <p:spPr>
          <a:xfrm>
            <a:off x="4690533" y="1608666"/>
            <a:ext cx="2540000" cy="646331"/>
          </a:xfrm>
          <a:prstGeom prst="rect">
            <a:avLst/>
          </a:prstGeom>
          <a:noFill/>
        </p:spPr>
        <p:txBody>
          <a:bodyPr wrap="square" rtlCol="0">
            <a:spAutoFit/>
          </a:bodyPr>
          <a:lstStyle/>
          <a:p>
            <a:pPr algn="ctr"/>
            <a:r>
              <a:rPr lang="en-US" b="1" dirty="0" smtClean="0"/>
              <a:t>High level Trigger (HLT)</a:t>
            </a:r>
          </a:p>
          <a:p>
            <a:pPr algn="ctr"/>
            <a:r>
              <a:rPr lang="en-US" dirty="0" smtClean="0"/>
              <a:t>(post-</a:t>
            </a:r>
            <a:r>
              <a:rPr lang="en-US" dirty="0" err="1" smtClean="0"/>
              <a:t>reco</a:t>
            </a:r>
            <a:r>
              <a:rPr lang="en-US" dirty="0" smtClean="0"/>
              <a:t> filtering)</a:t>
            </a:r>
            <a:endParaRPr lang="en-US" dirty="0"/>
          </a:p>
        </p:txBody>
      </p:sp>
      <p:sp>
        <p:nvSpPr>
          <p:cNvPr id="13" name="TextBox 12"/>
          <p:cNvSpPr txBox="1"/>
          <p:nvPr/>
        </p:nvSpPr>
        <p:spPr>
          <a:xfrm>
            <a:off x="7061200" y="1744133"/>
            <a:ext cx="2082800" cy="369332"/>
          </a:xfrm>
          <a:prstGeom prst="rect">
            <a:avLst/>
          </a:prstGeom>
          <a:noFill/>
        </p:spPr>
        <p:txBody>
          <a:bodyPr wrap="square" rtlCol="0">
            <a:spAutoFit/>
          </a:bodyPr>
          <a:lstStyle/>
          <a:p>
            <a:pPr algn="ctr"/>
            <a:r>
              <a:rPr lang="en-US" b="1" dirty="0" smtClean="0"/>
              <a:t>Deep Storage</a:t>
            </a:r>
          </a:p>
        </p:txBody>
      </p:sp>
      <p:cxnSp>
        <p:nvCxnSpPr>
          <p:cNvPr id="15" name="Straight Arrow Connector 14"/>
          <p:cNvCxnSpPr>
            <a:stCxn id="5" idx="1"/>
            <a:endCxn id="8" idx="1"/>
          </p:cNvCxnSpPr>
          <p:nvPr/>
        </p:nvCxnSpPr>
        <p:spPr>
          <a:xfrm flipV="1">
            <a:off x="2065867" y="3406752"/>
            <a:ext cx="406400" cy="5315"/>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8" idx="3"/>
          </p:cNvCxnSpPr>
          <p:nvPr/>
        </p:nvCxnSpPr>
        <p:spPr>
          <a:xfrm flipV="1">
            <a:off x="4605867" y="3403600"/>
            <a:ext cx="388042" cy="3152"/>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2" idx="2"/>
          </p:cNvCxnSpPr>
          <p:nvPr/>
        </p:nvCxnSpPr>
        <p:spPr>
          <a:xfrm>
            <a:off x="6908801" y="3403600"/>
            <a:ext cx="575732" cy="4236"/>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0" y="1286933"/>
            <a:ext cx="2082800" cy="4182534"/>
          </a:xfrm>
          <a:prstGeom prst="rect">
            <a:avLst/>
          </a:prstGeom>
          <a:solidFill>
            <a:schemeClr val="bg1">
              <a:alpha val="3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p:cNvGrpSpPr/>
          <p:nvPr/>
        </p:nvGrpSpPr>
        <p:grpSpPr>
          <a:xfrm>
            <a:off x="7484533" y="2988736"/>
            <a:ext cx="1676400" cy="1295400"/>
            <a:chOff x="7484533" y="2988736"/>
            <a:chExt cx="1676400" cy="1295400"/>
          </a:xfrm>
        </p:grpSpPr>
        <p:sp>
          <p:nvSpPr>
            <p:cNvPr id="12" name="Can 11"/>
            <p:cNvSpPr/>
            <p:nvPr/>
          </p:nvSpPr>
          <p:spPr>
            <a:xfrm>
              <a:off x="7484533" y="2988736"/>
              <a:ext cx="1219200" cy="838200"/>
            </a:xfrm>
            <a:prstGeom prst="can">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25" name="Can 24"/>
            <p:cNvSpPr/>
            <p:nvPr/>
          </p:nvSpPr>
          <p:spPr>
            <a:xfrm>
              <a:off x="7636933" y="3141136"/>
              <a:ext cx="1219200" cy="838200"/>
            </a:xfrm>
            <a:prstGeom prst="can">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26" name="Can 25"/>
            <p:cNvSpPr/>
            <p:nvPr/>
          </p:nvSpPr>
          <p:spPr>
            <a:xfrm>
              <a:off x="7789333" y="3293536"/>
              <a:ext cx="1219200" cy="838200"/>
            </a:xfrm>
            <a:prstGeom prst="can">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sp>
          <p:nvSpPr>
            <p:cNvPr id="27" name="Can 26"/>
            <p:cNvSpPr/>
            <p:nvPr/>
          </p:nvSpPr>
          <p:spPr>
            <a:xfrm>
              <a:off x="7941733" y="3445936"/>
              <a:ext cx="1219200" cy="838200"/>
            </a:xfrm>
            <a:prstGeom prst="can">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grpSp>
      <p:pic>
        <p:nvPicPr>
          <p:cNvPr id="20" name="Picture 19" descr="cms_event_medres.png"/>
          <p:cNvPicPr>
            <a:picLocks noChangeAspect="1"/>
          </p:cNvPicPr>
          <p:nvPr/>
        </p:nvPicPr>
        <p:blipFill>
          <a:blip r:embed="rId5"/>
          <a:stretch>
            <a:fillRect/>
          </a:stretch>
        </p:blipFill>
        <p:spPr>
          <a:xfrm>
            <a:off x="4983837" y="2438400"/>
            <a:ext cx="1941896" cy="1905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41400" y="476250"/>
            <a:ext cx="7061200" cy="5905500"/>
          </a:xfrm>
          <a:prstGeom prst="rect">
            <a:avLst/>
          </a:prstGeom>
        </p:spPr>
      </p:pic>
      <p:sp>
        <p:nvSpPr>
          <p:cNvPr id="3" name="TextBox 2"/>
          <p:cNvSpPr txBox="1"/>
          <p:nvPr/>
        </p:nvSpPr>
        <p:spPr>
          <a:xfrm>
            <a:off x="7357534" y="459316"/>
            <a:ext cx="1447800" cy="461665"/>
          </a:xfrm>
          <a:prstGeom prst="rect">
            <a:avLst/>
          </a:prstGeom>
          <a:noFill/>
        </p:spPr>
        <p:txBody>
          <a:bodyPr wrap="square" rtlCol="0">
            <a:spAutoFit/>
          </a:bodyPr>
          <a:lstStyle/>
          <a:p>
            <a:r>
              <a:rPr lang="en-US" sz="2400" dirty="0" smtClean="0">
                <a:solidFill>
                  <a:schemeClr val="bg1"/>
                </a:solidFill>
              </a:rPr>
              <a:t>Slink</a:t>
            </a:r>
            <a:endParaRPr lang="en-US" sz="2400" dirty="0">
              <a:solidFill>
                <a:schemeClr val="bg1"/>
              </a:solidFill>
            </a:endParaRPr>
          </a:p>
        </p:txBody>
      </p:sp>
      <p:cxnSp>
        <p:nvCxnSpPr>
          <p:cNvPr id="5" name="Straight Arrow Connector 4"/>
          <p:cNvCxnSpPr/>
          <p:nvPr/>
        </p:nvCxnSpPr>
        <p:spPr>
          <a:xfrm rot="10800000" flipV="1">
            <a:off x="5867401" y="829733"/>
            <a:ext cx="1583267" cy="389466"/>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9" name="Group 8"/>
          <p:cNvGrpSpPr/>
          <p:nvPr/>
        </p:nvGrpSpPr>
        <p:grpSpPr>
          <a:xfrm>
            <a:off x="381306" y="2455333"/>
            <a:ext cx="8762694" cy="1962150"/>
            <a:chOff x="381306" y="609600"/>
            <a:chExt cx="8762694" cy="1962150"/>
          </a:xfrm>
        </p:grpSpPr>
        <p:pic>
          <p:nvPicPr>
            <p:cNvPr id="2" name="Picture 1"/>
            <p:cNvPicPr>
              <a:picLocks noChangeAspect="1"/>
            </p:cNvPicPr>
            <p:nvPr/>
          </p:nvPicPr>
          <p:blipFill>
            <a:blip r:embed="rId3"/>
            <a:srcRect b="73226"/>
            <a:stretch>
              <a:fillRect/>
            </a:stretch>
          </p:blipFill>
          <p:spPr>
            <a:xfrm>
              <a:off x="381306" y="609600"/>
              <a:ext cx="8762694" cy="1962150"/>
            </a:xfrm>
            <a:prstGeom prst="rect">
              <a:avLst/>
            </a:prstGeom>
          </p:spPr>
        </p:pic>
        <p:sp>
          <p:nvSpPr>
            <p:cNvPr id="4" name="TextBox 3"/>
            <p:cNvSpPr txBox="1"/>
            <p:nvPr/>
          </p:nvSpPr>
          <p:spPr>
            <a:xfrm>
              <a:off x="8212666" y="831849"/>
              <a:ext cx="931333" cy="461665"/>
            </a:xfrm>
            <a:prstGeom prst="rect">
              <a:avLst/>
            </a:prstGeom>
            <a:noFill/>
          </p:spPr>
          <p:txBody>
            <a:bodyPr wrap="square" rtlCol="0">
              <a:spAutoFit/>
            </a:bodyPr>
            <a:lstStyle/>
            <a:p>
              <a:r>
                <a:rPr lang="en-US" sz="2400" dirty="0" smtClean="0">
                  <a:solidFill>
                    <a:schemeClr val="bg1"/>
                  </a:solidFill>
                </a:rPr>
                <a:t>Slink</a:t>
              </a:r>
              <a:endParaRPr lang="en-US" sz="2400" dirty="0">
                <a:solidFill>
                  <a:schemeClr val="bg1"/>
                </a:solidFill>
              </a:endParaRPr>
            </a:p>
          </p:txBody>
        </p:sp>
        <p:cxnSp>
          <p:nvCxnSpPr>
            <p:cNvPr id="5" name="Straight Arrow Connector 4"/>
            <p:cNvCxnSpPr>
              <a:stCxn id="4" idx="1"/>
            </p:cNvCxnSpPr>
            <p:nvPr/>
          </p:nvCxnSpPr>
          <p:spPr>
            <a:xfrm rot="10800000" flipV="1">
              <a:off x="6282268" y="1062681"/>
              <a:ext cx="1930399" cy="495185"/>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5422900" y="1024467"/>
            <a:ext cx="3721100" cy="5588000"/>
          </a:xfrm>
          <a:prstGeom prst="rect">
            <a:avLst/>
          </a:prstGeom>
        </p:spPr>
      </p:pic>
      <p:pic>
        <p:nvPicPr>
          <p:cNvPr id="7" name="Picture 6"/>
          <p:cNvPicPr>
            <a:picLocks noChangeAspect="1"/>
          </p:cNvPicPr>
          <p:nvPr/>
        </p:nvPicPr>
        <p:blipFill>
          <a:blip r:embed="rId4"/>
          <a:stretch>
            <a:fillRect/>
          </a:stretch>
        </p:blipFill>
        <p:spPr>
          <a:xfrm>
            <a:off x="3098801" y="1049866"/>
            <a:ext cx="1973265" cy="2387599"/>
          </a:xfrm>
          <a:prstGeom prst="rect">
            <a:avLst/>
          </a:prstGeom>
        </p:spPr>
      </p:pic>
      <p:sp>
        <p:nvSpPr>
          <p:cNvPr id="8" name="TextBox 7"/>
          <p:cNvSpPr txBox="1"/>
          <p:nvPr/>
        </p:nvSpPr>
        <p:spPr>
          <a:xfrm>
            <a:off x="3606800" y="592666"/>
            <a:ext cx="1066800" cy="369332"/>
          </a:xfrm>
          <a:prstGeom prst="rect">
            <a:avLst/>
          </a:prstGeom>
          <a:noFill/>
        </p:spPr>
        <p:txBody>
          <a:bodyPr wrap="square" rtlCol="0">
            <a:spAutoFit/>
          </a:bodyPr>
          <a:lstStyle/>
          <a:p>
            <a:r>
              <a:rPr lang="en-US" dirty="0" smtClean="0"/>
              <a:t>S-Link</a:t>
            </a:r>
            <a:endParaRPr lang="en-US" dirty="0"/>
          </a:p>
        </p:txBody>
      </p:sp>
      <p:sp>
        <p:nvSpPr>
          <p:cNvPr id="9" name="TextBox 8"/>
          <p:cNvSpPr txBox="1"/>
          <p:nvPr/>
        </p:nvSpPr>
        <p:spPr>
          <a:xfrm>
            <a:off x="389467" y="3606800"/>
            <a:ext cx="3742267" cy="954107"/>
          </a:xfrm>
          <a:prstGeom prst="rect">
            <a:avLst/>
          </a:prstGeom>
          <a:noFill/>
        </p:spPr>
        <p:txBody>
          <a:bodyPr wrap="square" rtlCol="0">
            <a:spAutoFit/>
          </a:bodyPr>
          <a:lstStyle/>
          <a:p>
            <a:pPr algn="ctr"/>
            <a:r>
              <a:rPr lang="en-US" sz="2800" dirty="0" err="1" smtClean="0"/>
              <a:t>Frontend</a:t>
            </a:r>
            <a:r>
              <a:rPr lang="en-US" sz="2800" dirty="0" smtClean="0"/>
              <a:t> Readout Link (FRL)</a:t>
            </a:r>
            <a:endParaRPr lang="en-US" sz="2800" dirty="0"/>
          </a:p>
        </p:txBody>
      </p:sp>
      <p:sp>
        <p:nvSpPr>
          <p:cNvPr id="10" name="TextBox 9"/>
          <p:cNvSpPr txBox="1"/>
          <p:nvPr/>
        </p:nvSpPr>
        <p:spPr>
          <a:xfrm>
            <a:off x="609600" y="4605866"/>
            <a:ext cx="3251200" cy="923330"/>
          </a:xfrm>
          <a:prstGeom prst="rect">
            <a:avLst/>
          </a:prstGeom>
          <a:noFill/>
        </p:spPr>
        <p:txBody>
          <a:bodyPr wrap="square" rtlCol="0">
            <a:spAutoFit/>
          </a:bodyPr>
          <a:lstStyle/>
          <a:p>
            <a:r>
              <a:rPr lang="en-US" dirty="0" smtClean="0"/>
              <a:t>- </a:t>
            </a:r>
            <a:r>
              <a:rPr lang="en-US" dirty="0" err="1" smtClean="0"/>
              <a:t>CompactPCI</a:t>
            </a:r>
            <a:r>
              <a:rPr lang="en-US" dirty="0" smtClean="0"/>
              <a:t> backplane</a:t>
            </a:r>
          </a:p>
          <a:p>
            <a:r>
              <a:rPr lang="en-US" dirty="0" smtClean="0"/>
              <a:t>- Custom S-Link </a:t>
            </a:r>
            <a:r>
              <a:rPr lang="en-US" dirty="0" err="1" smtClean="0"/>
              <a:t>Comsumer</a:t>
            </a:r>
            <a:endParaRPr lang="en-US" dirty="0" smtClean="0"/>
          </a:p>
          <a:p>
            <a:r>
              <a:rPr lang="en-US" dirty="0" smtClean="0"/>
              <a:t>- Commercial </a:t>
            </a:r>
            <a:r>
              <a:rPr lang="en-US" dirty="0" err="1" smtClean="0"/>
              <a:t>Myrinet</a:t>
            </a:r>
            <a:r>
              <a:rPr lang="en-US" dirty="0" smtClean="0"/>
              <a:t> NIC</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228600" y="3755434"/>
            <a:ext cx="7924800" cy="369332"/>
          </a:xfrm>
          <a:prstGeom prst="rect">
            <a:avLst/>
          </a:prstGeom>
          <a:noFill/>
        </p:spPr>
        <p:txBody>
          <a:bodyPr wrap="square" rtlCol="0">
            <a:spAutoFit/>
          </a:bodyPr>
          <a:lstStyle/>
          <a:p>
            <a:endParaRPr lang="en-US" dirty="0" smtClean="0"/>
          </a:p>
          <a:p>
            <a:endParaRPr lang="en-US" dirty="0" smtClean="0"/>
          </a:p>
        </p:txBody>
      </p:sp>
      <p:pic>
        <p:nvPicPr>
          <p:cNvPr id="5" name="Picture 4"/>
          <p:cNvPicPr>
            <a:picLocks noChangeAspect="1"/>
          </p:cNvPicPr>
          <p:nvPr/>
        </p:nvPicPr>
        <p:blipFill>
          <a:blip r:embed="rId3"/>
          <a:srcRect t="-752" b="37097"/>
          <a:stretch>
            <a:fillRect/>
          </a:stretch>
        </p:blipFill>
        <p:spPr>
          <a:xfrm>
            <a:off x="1058334" y="524933"/>
            <a:ext cx="7061200" cy="3759201"/>
          </a:xfrm>
          <a:prstGeom prst="rect">
            <a:avLst/>
          </a:prstGeom>
        </p:spPr>
      </p:pic>
      <p:sp>
        <p:nvSpPr>
          <p:cNvPr id="6" name="TextBox 5"/>
          <p:cNvSpPr txBox="1"/>
          <p:nvPr/>
        </p:nvSpPr>
        <p:spPr>
          <a:xfrm>
            <a:off x="2472267" y="4673599"/>
            <a:ext cx="4267200" cy="523220"/>
          </a:xfrm>
          <a:prstGeom prst="rect">
            <a:avLst/>
          </a:prstGeom>
          <a:noFill/>
        </p:spPr>
        <p:txBody>
          <a:bodyPr wrap="square" rtlCol="0">
            <a:spAutoFit/>
          </a:bodyPr>
          <a:lstStyle/>
          <a:p>
            <a:pPr algn="ctr"/>
            <a:r>
              <a:rPr lang="en-US" sz="2800" dirty="0" smtClean="0"/>
              <a:t>Readout Units (</a:t>
            </a:r>
            <a:r>
              <a:rPr lang="en-US" sz="2800" dirty="0" err="1" smtClean="0"/>
              <a:t>RUs</a:t>
            </a:r>
            <a:r>
              <a:rPr lang="en-US" sz="2800" dirty="0" smtClean="0"/>
              <a:t>)</a:t>
            </a:r>
            <a:endParaRPr lang="en-US" sz="2800" dirty="0"/>
          </a:p>
        </p:txBody>
      </p:sp>
      <p:sp>
        <p:nvSpPr>
          <p:cNvPr id="7" name="Rectangle 6"/>
          <p:cNvSpPr/>
          <p:nvPr/>
        </p:nvSpPr>
        <p:spPr>
          <a:xfrm>
            <a:off x="982133" y="491067"/>
            <a:ext cx="7281334" cy="1727200"/>
          </a:xfrm>
          <a:prstGeom prst="rect">
            <a:avLst/>
          </a:prstGeom>
          <a:solidFill>
            <a:schemeClr val="bg1">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rcRect t="28065" b="20322"/>
          <a:stretch>
            <a:fillRect/>
          </a:stretch>
        </p:blipFill>
        <p:spPr>
          <a:xfrm>
            <a:off x="1024467" y="1058333"/>
            <a:ext cx="7061200" cy="3048000"/>
          </a:xfrm>
          <a:prstGeom prst="rect">
            <a:avLst/>
          </a:prstGeom>
        </p:spPr>
      </p:pic>
      <p:sp>
        <p:nvSpPr>
          <p:cNvPr id="4" name="Rectangle 3"/>
          <p:cNvSpPr/>
          <p:nvPr/>
        </p:nvSpPr>
        <p:spPr>
          <a:xfrm>
            <a:off x="982134" y="829733"/>
            <a:ext cx="7281334" cy="965200"/>
          </a:xfrm>
          <a:prstGeom prst="rect">
            <a:avLst/>
          </a:prstGeom>
          <a:solidFill>
            <a:schemeClr val="bg1">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455334" y="4453465"/>
            <a:ext cx="4267200" cy="954107"/>
          </a:xfrm>
          <a:prstGeom prst="rect">
            <a:avLst/>
          </a:prstGeom>
          <a:noFill/>
        </p:spPr>
        <p:txBody>
          <a:bodyPr wrap="square" rtlCol="0">
            <a:spAutoFit/>
          </a:bodyPr>
          <a:lstStyle/>
          <a:p>
            <a:pPr algn="ctr"/>
            <a:r>
              <a:rPr lang="en-US" sz="2800" dirty="0" smtClean="0"/>
              <a:t>Builder and Filter Units</a:t>
            </a:r>
          </a:p>
          <a:p>
            <a:pPr algn="ctr"/>
            <a:r>
              <a:rPr lang="en-US" sz="2800" dirty="0" smtClean="0"/>
              <a:t>(</a:t>
            </a:r>
            <a:r>
              <a:rPr lang="en-US" sz="2800" dirty="0" err="1" smtClean="0"/>
              <a:t>BUs</a:t>
            </a:r>
            <a:r>
              <a:rPr lang="en-US" sz="2800" dirty="0" smtClean="0"/>
              <a:t> and </a:t>
            </a:r>
            <a:r>
              <a:rPr lang="en-US" sz="2800" dirty="0" err="1" smtClean="0"/>
              <a:t>FUs</a:t>
            </a:r>
            <a:r>
              <a:rPr lang="en-US" sz="2800" dirty="0" smtClean="0"/>
              <a:t>)</a:t>
            </a:r>
            <a:endParaRPr lang="en-US" sz="28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175933" y="2480733"/>
            <a:ext cx="4800600" cy="1754327"/>
          </a:xfrm>
          <a:prstGeom prst="rect">
            <a:avLst/>
          </a:prstGeom>
          <a:noFill/>
        </p:spPr>
        <p:txBody>
          <a:bodyPr wrap="square" rtlCol="0">
            <a:spAutoFit/>
          </a:bodyPr>
          <a:lstStyle/>
          <a:p>
            <a:pPr algn="ctr"/>
            <a:r>
              <a:rPr lang="en-US" dirty="0" smtClean="0"/>
              <a:t>Still 100 kHz--100 GB/</a:t>
            </a:r>
            <a:r>
              <a:rPr lang="en-US" dirty="0" err="1" smtClean="0"/>
              <a:t>s</a:t>
            </a:r>
            <a:r>
              <a:rPr lang="en-US" dirty="0" smtClean="0"/>
              <a:t> is too much to store</a:t>
            </a:r>
          </a:p>
          <a:p>
            <a:pPr algn="ctr"/>
            <a:r>
              <a:rPr lang="en-US" sz="3600" dirty="0" smtClean="0"/>
              <a:t>-&gt; High Level Trigger (HLT)</a:t>
            </a:r>
            <a:endParaRPr lang="en-US" dirty="0" smtClean="0"/>
          </a:p>
          <a:p>
            <a:pPr algn="ctr"/>
            <a:endParaRPr lang="en-US" dirty="0" smtClean="0"/>
          </a:p>
          <a:p>
            <a:pPr algn="ct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ms_event_medres.png"/>
          <p:cNvPicPr>
            <a:picLocks noChangeAspect="1"/>
          </p:cNvPicPr>
          <p:nvPr/>
        </p:nvPicPr>
        <p:blipFill>
          <a:blip r:embed="rId3"/>
          <a:stretch>
            <a:fillRect/>
          </a:stretch>
        </p:blipFill>
        <p:spPr>
          <a:xfrm>
            <a:off x="0" y="1164389"/>
            <a:ext cx="4690533" cy="4601412"/>
          </a:xfrm>
          <a:prstGeom prst="rect">
            <a:avLst/>
          </a:prstGeom>
        </p:spPr>
      </p:pic>
      <p:cxnSp>
        <p:nvCxnSpPr>
          <p:cNvPr id="4" name="Straight Arrow Connector 3"/>
          <p:cNvCxnSpPr>
            <a:stCxn id="2" idx="3"/>
          </p:cNvCxnSpPr>
          <p:nvPr/>
        </p:nvCxnSpPr>
        <p:spPr>
          <a:xfrm flipV="1">
            <a:off x="4690533" y="3454400"/>
            <a:ext cx="1879600" cy="10695"/>
          </a:xfrm>
          <a:prstGeom prst="straightConnector1">
            <a:avLst/>
          </a:prstGeom>
          <a:ln w="50800">
            <a:solidFill>
              <a:schemeClr val="tx1"/>
            </a:solidFill>
            <a:tailEnd type="none"/>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707466" y="2844800"/>
            <a:ext cx="1930399" cy="523220"/>
          </a:xfrm>
          <a:prstGeom prst="rect">
            <a:avLst/>
          </a:prstGeom>
          <a:noFill/>
        </p:spPr>
        <p:txBody>
          <a:bodyPr wrap="square" rtlCol="0">
            <a:spAutoFit/>
          </a:bodyPr>
          <a:lstStyle/>
          <a:p>
            <a:pPr algn="ctr"/>
            <a:r>
              <a:rPr lang="en-US" sz="2800" dirty="0" smtClean="0"/>
              <a:t>Interesting?</a:t>
            </a:r>
            <a:endParaRPr lang="en-US" dirty="0"/>
          </a:p>
        </p:txBody>
      </p:sp>
      <p:cxnSp>
        <p:nvCxnSpPr>
          <p:cNvPr id="9" name="Straight Arrow Connector 8"/>
          <p:cNvCxnSpPr/>
          <p:nvPr/>
        </p:nvCxnSpPr>
        <p:spPr>
          <a:xfrm rot="5400000" flipH="1" flipV="1">
            <a:off x="6324603" y="2582333"/>
            <a:ext cx="1083731" cy="694270"/>
          </a:xfrm>
          <a:prstGeom prst="straightConnector1">
            <a:avLst/>
          </a:prstGeom>
          <a:ln w="50800">
            <a:solidFill>
              <a:schemeClr val="accent3"/>
            </a:solidFill>
            <a:tailEnd type="arrow"/>
          </a:ln>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stretch>
            <a:fillRect/>
          </a:stretch>
        </p:blipFill>
        <p:spPr>
          <a:xfrm>
            <a:off x="6575620" y="0"/>
            <a:ext cx="2568380" cy="2298700"/>
          </a:xfrm>
          <a:prstGeom prst="rect">
            <a:avLst/>
          </a:prstGeom>
        </p:spPr>
      </p:pic>
      <p:sp>
        <p:nvSpPr>
          <p:cNvPr id="15" name="TextBox 14"/>
          <p:cNvSpPr txBox="1"/>
          <p:nvPr/>
        </p:nvSpPr>
        <p:spPr>
          <a:xfrm>
            <a:off x="6366933" y="4402666"/>
            <a:ext cx="1930399" cy="523220"/>
          </a:xfrm>
          <a:prstGeom prst="rect">
            <a:avLst/>
          </a:prstGeom>
          <a:noFill/>
        </p:spPr>
        <p:txBody>
          <a:bodyPr wrap="square" rtlCol="0">
            <a:spAutoFit/>
          </a:bodyPr>
          <a:lstStyle/>
          <a:p>
            <a:pPr algn="ctr"/>
            <a:r>
              <a:rPr lang="en-US" sz="2800" dirty="0" smtClean="0"/>
              <a:t>Ignore</a:t>
            </a:r>
            <a:endParaRPr lang="en-US" dirty="0"/>
          </a:p>
        </p:txBody>
      </p:sp>
      <p:cxnSp>
        <p:nvCxnSpPr>
          <p:cNvPr id="17" name="Straight Arrow Connector 16"/>
          <p:cNvCxnSpPr/>
          <p:nvPr/>
        </p:nvCxnSpPr>
        <p:spPr>
          <a:xfrm rot="16200000" flipH="1">
            <a:off x="6324604" y="3615267"/>
            <a:ext cx="1083731" cy="694270"/>
          </a:xfrm>
          <a:prstGeom prst="straightConnector1">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6841067" y="3606800"/>
            <a:ext cx="728133" cy="369332"/>
          </a:xfrm>
          <a:prstGeom prst="rect">
            <a:avLst/>
          </a:prstGeom>
          <a:noFill/>
        </p:spPr>
        <p:txBody>
          <a:bodyPr wrap="square" rtlCol="0">
            <a:spAutoFit/>
          </a:bodyPr>
          <a:lstStyle/>
          <a:p>
            <a:r>
              <a:rPr lang="en-US" dirty="0" smtClean="0"/>
              <a:t>No</a:t>
            </a:r>
            <a:endParaRPr lang="en-US" dirty="0"/>
          </a:p>
        </p:txBody>
      </p:sp>
      <p:sp>
        <p:nvSpPr>
          <p:cNvPr id="19" name="TextBox 18"/>
          <p:cNvSpPr txBox="1"/>
          <p:nvPr/>
        </p:nvSpPr>
        <p:spPr>
          <a:xfrm>
            <a:off x="6841067" y="2844800"/>
            <a:ext cx="728133" cy="369332"/>
          </a:xfrm>
          <a:prstGeom prst="rect">
            <a:avLst/>
          </a:prstGeom>
          <a:noFill/>
        </p:spPr>
        <p:txBody>
          <a:bodyPr wrap="square" rtlCol="0">
            <a:spAutoFit/>
          </a:bodyPr>
          <a:lstStyle/>
          <a:p>
            <a:r>
              <a:rPr lang="en-US" dirty="0" smtClean="0"/>
              <a:t>Yes</a:t>
            </a:r>
            <a:endParaRPr lang="en-US" dirty="0"/>
          </a:p>
        </p:txBody>
      </p:sp>
      <p:sp>
        <p:nvSpPr>
          <p:cNvPr id="20" name="TextBox 19"/>
          <p:cNvSpPr txBox="1"/>
          <p:nvPr/>
        </p:nvSpPr>
        <p:spPr>
          <a:xfrm>
            <a:off x="5181600" y="5046133"/>
            <a:ext cx="1168400" cy="707886"/>
          </a:xfrm>
          <a:prstGeom prst="rect">
            <a:avLst/>
          </a:prstGeom>
          <a:noFill/>
        </p:spPr>
        <p:txBody>
          <a:bodyPr wrap="square" rtlCol="0">
            <a:spAutoFit/>
          </a:bodyPr>
          <a:lstStyle/>
          <a:p>
            <a:r>
              <a:rPr lang="en-US" sz="4000" dirty="0" smtClean="0"/>
              <a:t>HLT</a:t>
            </a:r>
            <a:endParaRPr lang="en-US" dirty="0"/>
          </a:p>
        </p:txBody>
      </p:sp>
      <p:cxnSp>
        <p:nvCxnSpPr>
          <p:cNvPr id="21" name="Straight Arrow Connector 20"/>
          <p:cNvCxnSpPr/>
          <p:nvPr/>
        </p:nvCxnSpPr>
        <p:spPr>
          <a:xfrm rot="5400000" flipH="1" flipV="1">
            <a:off x="4893737" y="4301066"/>
            <a:ext cx="1490130" cy="4"/>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rcRect t="63764" b="-466"/>
          <a:stretch>
            <a:fillRect/>
          </a:stretch>
        </p:blipFill>
        <p:spPr>
          <a:xfrm>
            <a:off x="1193801" y="1947333"/>
            <a:ext cx="7061200" cy="2167467"/>
          </a:xfrm>
          <a:prstGeom prst="rect">
            <a:avLst/>
          </a:prstGeom>
        </p:spPr>
      </p:pic>
      <p:sp>
        <p:nvSpPr>
          <p:cNvPr id="5" name="TextBox 4"/>
          <p:cNvSpPr txBox="1"/>
          <p:nvPr/>
        </p:nvSpPr>
        <p:spPr>
          <a:xfrm>
            <a:off x="1947333" y="4148667"/>
            <a:ext cx="5604934" cy="523220"/>
          </a:xfrm>
          <a:prstGeom prst="rect">
            <a:avLst/>
          </a:prstGeom>
          <a:noFill/>
        </p:spPr>
        <p:txBody>
          <a:bodyPr wrap="square" rtlCol="0">
            <a:spAutoFit/>
          </a:bodyPr>
          <a:lstStyle/>
          <a:p>
            <a:pPr algn="ctr"/>
            <a:r>
              <a:rPr lang="en-US" sz="2800" dirty="0" smtClean="0"/>
              <a:t>Filtering Units (FU) = HLT</a:t>
            </a:r>
            <a:endParaRPr lang="en-U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ms_ecal.jpg"/>
          <p:cNvPicPr>
            <a:picLocks noChangeAspect="1"/>
          </p:cNvPicPr>
          <p:nvPr/>
        </p:nvPicPr>
        <p:blipFill>
          <a:blip r:embed="rId3"/>
          <a:stretch>
            <a:fillRect/>
          </a:stretch>
        </p:blipFill>
        <p:spPr>
          <a:xfrm>
            <a:off x="0" y="2286000"/>
            <a:ext cx="3048000" cy="2286000"/>
          </a:xfrm>
          <a:prstGeom prst="rect">
            <a:avLst/>
          </a:prstGeom>
        </p:spPr>
      </p:pic>
      <p:pic>
        <p:nvPicPr>
          <p:cNvPr id="3" name="Picture 2"/>
          <p:cNvPicPr>
            <a:picLocks noChangeAspect="1"/>
          </p:cNvPicPr>
          <p:nvPr/>
        </p:nvPicPr>
        <p:blipFill>
          <a:blip r:embed="rId4"/>
          <a:stretch>
            <a:fillRect/>
          </a:stretch>
        </p:blipFill>
        <p:spPr>
          <a:xfrm>
            <a:off x="6077781" y="2241550"/>
            <a:ext cx="3066219" cy="2711450"/>
          </a:xfrm>
          <a:prstGeom prst="rect">
            <a:avLst/>
          </a:prstGeom>
        </p:spPr>
      </p:pic>
      <p:sp>
        <p:nvSpPr>
          <p:cNvPr id="4" name="TextBox 3"/>
          <p:cNvSpPr txBox="1"/>
          <p:nvPr/>
        </p:nvSpPr>
        <p:spPr>
          <a:xfrm>
            <a:off x="457200" y="1443335"/>
            <a:ext cx="2286000" cy="461665"/>
          </a:xfrm>
          <a:prstGeom prst="rect">
            <a:avLst/>
          </a:prstGeom>
          <a:noFill/>
        </p:spPr>
        <p:txBody>
          <a:bodyPr wrap="square" rtlCol="0">
            <a:spAutoFit/>
          </a:bodyPr>
          <a:lstStyle/>
          <a:p>
            <a:pPr algn="ctr"/>
            <a:r>
              <a:rPr lang="en-US" sz="2400" b="1" dirty="0" smtClean="0"/>
              <a:t>Raw Data</a:t>
            </a:r>
            <a:endParaRPr lang="en-US" sz="2400" b="1" dirty="0"/>
          </a:p>
        </p:txBody>
      </p:sp>
      <p:sp>
        <p:nvSpPr>
          <p:cNvPr id="5" name="TextBox 4"/>
          <p:cNvSpPr txBox="1"/>
          <p:nvPr/>
        </p:nvSpPr>
        <p:spPr>
          <a:xfrm>
            <a:off x="6477000" y="1447800"/>
            <a:ext cx="2286000" cy="461665"/>
          </a:xfrm>
          <a:prstGeom prst="rect">
            <a:avLst/>
          </a:prstGeom>
          <a:noFill/>
        </p:spPr>
        <p:txBody>
          <a:bodyPr wrap="square" rtlCol="0">
            <a:spAutoFit/>
          </a:bodyPr>
          <a:lstStyle/>
          <a:p>
            <a:pPr algn="ctr"/>
            <a:r>
              <a:rPr lang="en-US" sz="2400" b="1" dirty="0" smtClean="0"/>
              <a:t>Physics</a:t>
            </a:r>
            <a:endParaRPr lang="en-US" sz="2400" b="1" dirty="0"/>
          </a:p>
        </p:txBody>
      </p:sp>
      <p:sp>
        <p:nvSpPr>
          <p:cNvPr id="6" name="TextBox 5"/>
          <p:cNvSpPr txBox="1"/>
          <p:nvPr/>
        </p:nvSpPr>
        <p:spPr>
          <a:xfrm>
            <a:off x="3581400" y="1332636"/>
            <a:ext cx="2286000" cy="830997"/>
          </a:xfrm>
          <a:prstGeom prst="rect">
            <a:avLst/>
          </a:prstGeom>
          <a:noFill/>
        </p:spPr>
        <p:txBody>
          <a:bodyPr wrap="square" rtlCol="0">
            <a:spAutoFit/>
          </a:bodyPr>
          <a:lstStyle/>
          <a:p>
            <a:pPr algn="ctr"/>
            <a:r>
              <a:rPr lang="en-US" sz="2400" b="1" dirty="0" smtClean="0"/>
              <a:t>Reconstruction and Filtering</a:t>
            </a:r>
            <a:endParaRPr lang="en-US" sz="2400" b="1" dirty="0"/>
          </a:p>
        </p:txBody>
      </p:sp>
      <p:pic>
        <p:nvPicPr>
          <p:cNvPr id="7" name="Picture 6" descr="cms_event_medres.png"/>
          <p:cNvPicPr>
            <a:picLocks noChangeAspect="1"/>
          </p:cNvPicPr>
          <p:nvPr/>
        </p:nvPicPr>
        <p:blipFill>
          <a:blip r:embed="rId5"/>
          <a:stretch>
            <a:fillRect/>
          </a:stretch>
        </p:blipFill>
        <p:spPr>
          <a:xfrm>
            <a:off x="3502671" y="2253649"/>
            <a:ext cx="2440929" cy="2394551"/>
          </a:xfrm>
          <a:prstGeom prst="rect">
            <a:avLst/>
          </a:prstGeom>
        </p:spPr>
      </p:pic>
      <p:cxnSp>
        <p:nvCxnSpPr>
          <p:cNvPr id="9" name="Straight Arrow Connector 8"/>
          <p:cNvCxnSpPr/>
          <p:nvPr/>
        </p:nvCxnSpPr>
        <p:spPr>
          <a:xfrm>
            <a:off x="2438400" y="1731768"/>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867400" y="1734645"/>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7200" y="1295400"/>
            <a:ext cx="2286000" cy="842665"/>
          </a:xfrm>
          <a:prstGeom prst="ellipse">
            <a:avLst/>
          </a:prstGeom>
          <a:noFill/>
          <a:ln w="1206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17600" y="1273310"/>
            <a:ext cx="6830483" cy="4738023"/>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ms_ecal.jpg"/>
          <p:cNvPicPr>
            <a:picLocks noChangeAspect="1"/>
          </p:cNvPicPr>
          <p:nvPr/>
        </p:nvPicPr>
        <p:blipFill>
          <a:blip r:embed="rId3"/>
          <a:stretch>
            <a:fillRect/>
          </a:stretch>
        </p:blipFill>
        <p:spPr>
          <a:xfrm>
            <a:off x="0" y="2286000"/>
            <a:ext cx="3048000" cy="2286000"/>
          </a:xfrm>
          <a:prstGeom prst="rect">
            <a:avLst/>
          </a:prstGeom>
        </p:spPr>
      </p:pic>
      <p:pic>
        <p:nvPicPr>
          <p:cNvPr id="3" name="Picture 2"/>
          <p:cNvPicPr>
            <a:picLocks noChangeAspect="1"/>
          </p:cNvPicPr>
          <p:nvPr/>
        </p:nvPicPr>
        <p:blipFill>
          <a:blip r:embed="rId4"/>
          <a:stretch>
            <a:fillRect/>
          </a:stretch>
        </p:blipFill>
        <p:spPr>
          <a:xfrm>
            <a:off x="6077781" y="2241550"/>
            <a:ext cx="3066219" cy="2711450"/>
          </a:xfrm>
          <a:prstGeom prst="rect">
            <a:avLst/>
          </a:prstGeom>
        </p:spPr>
      </p:pic>
      <p:sp>
        <p:nvSpPr>
          <p:cNvPr id="4" name="TextBox 3"/>
          <p:cNvSpPr txBox="1"/>
          <p:nvPr/>
        </p:nvSpPr>
        <p:spPr>
          <a:xfrm>
            <a:off x="457200" y="1443335"/>
            <a:ext cx="2286000" cy="461665"/>
          </a:xfrm>
          <a:prstGeom prst="rect">
            <a:avLst/>
          </a:prstGeom>
          <a:noFill/>
        </p:spPr>
        <p:txBody>
          <a:bodyPr wrap="square" rtlCol="0">
            <a:spAutoFit/>
          </a:bodyPr>
          <a:lstStyle/>
          <a:p>
            <a:pPr algn="ctr"/>
            <a:r>
              <a:rPr lang="en-US" sz="2400" b="1" dirty="0" smtClean="0"/>
              <a:t>Raw Data</a:t>
            </a:r>
            <a:endParaRPr lang="en-US" sz="2400" b="1" dirty="0"/>
          </a:p>
        </p:txBody>
      </p:sp>
      <p:sp>
        <p:nvSpPr>
          <p:cNvPr id="5" name="TextBox 4"/>
          <p:cNvSpPr txBox="1"/>
          <p:nvPr/>
        </p:nvSpPr>
        <p:spPr>
          <a:xfrm>
            <a:off x="6629400" y="1447800"/>
            <a:ext cx="2286000" cy="461665"/>
          </a:xfrm>
          <a:prstGeom prst="rect">
            <a:avLst/>
          </a:prstGeom>
          <a:noFill/>
        </p:spPr>
        <p:txBody>
          <a:bodyPr wrap="square" rtlCol="0">
            <a:spAutoFit/>
          </a:bodyPr>
          <a:lstStyle/>
          <a:p>
            <a:pPr algn="ctr"/>
            <a:r>
              <a:rPr lang="en-US" sz="2400" b="1" dirty="0" smtClean="0"/>
              <a:t>Physics</a:t>
            </a:r>
            <a:endParaRPr lang="en-US" sz="2400" b="1" dirty="0"/>
          </a:p>
        </p:txBody>
      </p:sp>
      <p:sp>
        <p:nvSpPr>
          <p:cNvPr id="6" name="TextBox 5"/>
          <p:cNvSpPr txBox="1"/>
          <p:nvPr/>
        </p:nvSpPr>
        <p:spPr>
          <a:xfrm>
            <a:off x="3581400" y="1295400"/>
            <a:ext cx="2286000" cy="830997"/>
          </a:xfrm>
          <a:prstGeom prst="rect">
            <a:avLst/>
          </a:prstGeom>
          <a:noFill/>
        </p:spPr>
        <p:txBody>
          <a:bodyPr wrap="square" rtlCol="0">
            <a:spAutoFit/>
          </a:bodyPr>
          <a:lstStyle/>
          <a:p>
            <a:pPr algn="ctr"/>
            <a:r>
              <a:rPr lang="en-US" sz="2400" b="1" dirty="0" smtClean="0"/>
              <a:t>Reconstruction and Filtering</a:t>
            </a:r>
            <a:endParaRPr lang="en-US" sz="2400" b="1" dirty="0"/>
          </a:p>
        </p:txBody>
      </p:sp>
      <p:pic>
        <p:nvPicPr>
          <p:cNvPr id="7" name="Picture 6" descr="cms_event_medres.png"/>
          <p:cNvPicPr>
            <a:picLocks noChangeAspect="1"/>
          </p:cNvPicPr>
          <p:nvPr/>
        </p:nvPicPr>
        <p:blipFill>
          <a:blip r:embed="rId5"/>
          <a:stretch>
            <a:fillRect/>
          </a:stretch>
        </p:blipFill>
        <p:spPr>
          <a:xfrm>
            <a:off x="3502671" y="2253649"/>
            <a:ext cx="2440929" cy="2394551"/>
          </a:xfrm>
          <a:prstGeom prst="rect">
            <a:avLst/>
          </a:prstGeom>
        </p:spPr>
      </p:pic>
      <p:cxnSp>
        <p:nvCxnSpPr>
          <p:cNvPr id="9" name="Straight Arrow Connector 8"/>
          <p:cNvCxnSpPr/>
          <p:nvPr/>
        </p:nvCxnSpPr>
        <p:spPr>
          <a:xfrm>
            <a:off x="2438400" y="1731768"/>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096000" y="1734645"/>
            <a:ext cx="838200" cy="1"/>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6934200" y="1476877"/>
            <a:ext cx="1676400" cy="509782"/>
          </a:xfrm>
          <a:prstGeom prst="ellipse">
            <a:avLst/>
          </a:prstGeom>
          <a:noFill/>
          <a:ln w="1016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15000" y="603250"/>
            <a:ext cx="2568380" cy="2298700"/>
          </a:xfrm>
          <a:prstGeom prst="rect">
            <a:avLst/>
          </a:prstGeom>
        </p:spPr>
      </p:pic>
      <p:pic>
        <p:nvPicPr>
          <p:cNvPr id="3" name="Picture 2" descr="cms_ecal.jpg"/>
          <p:cNvPicPr>
            <a:picLocks noChangeAspect="1"/>
          </p:cNvPicPr>
          <p:nvPr/>
        </p:nvPicPr>
        <p:blipFill>
          <a:blip r:embed="rId3"/>
          <a:stretch>
            <a:fillRect/>
          </a:stretch>
        </p:blipFill>
        <p:spPr>
          <a:xfrm>
            <a:off x="533400" y="603250"/>
            <a:ext cx="3048000" cy="2286000"/>
          </a:xfrm>
          <a:prstGeom prst="rect">
            <a:avLst/>
          </a:prstGeom>
        </p:spPr>
      </p:pic>
      <p:cxnSp>
        <p:nvCxnSpPr>
          <p:cNvPr id="5" name="Straight Arrow Connector 4"/>
          <p:cNvCxnSpPr/>
          <p:nvPr/>
        </p:nvCxnSpPr>
        <p:spPr>
          <a:xfrm>
            <a:off x="3886200" y="1898650"/>
            <a:ext cx="1828800" cy="158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419600" y="1060450"/>
            <a:ext cx="533400" cy="646331"/>
          </a:xfrm>
          <a:prstGeom prst="rect">
            <a:avLst/>
          </a:prstGeom>
          <a:noFill/>
        </p:spPr>
        <p:txBody>
          <a:bodyPr wrap="square" rtlCol="0">
            <a:spAutoFit/>
          </a:bodyPr>
          <a:lstStyle/>
          <a:p>
            <a:r>
              <a:rPr lang="en-US" sz="3600" b="1" dirty="0" smtClean="0">
                <a:latin typeface="Zapf Dingbats"/>
                <a:ea typeface="Zapf Dingbats"/>
                <a:cs typeface="Zapf Dingbats"/>
              </a:rPr>
              <a:t>✓</a:t>
            </a:r>
            <a:endParaRPr lang="en-US" sz="3600" b="1" dirty="0"/>
          </a:p>
        </p:txBody>
      </p:sp>
      <p:pic>
        <p:nvPicPr>
          <p:cNvPr id="7" name="Picture 6"/>
          <p:cNvPicPr>
            <a:picLocks noChangeAspect="1"/>
          </p:cNvPicPr>
          <p:nvPr/>
        </p:nvPicPr>
        <p:blipFill>
          <a:blip r:embed="rId2"/>
          <a:stretch>
            <a:fillRect/>
          </a:stretch>
        </p:blipFill>
        <p:spPr>
          <a:xfrm>
            <a:off x="1013020" y="4108450"/>
            <a:ext cx="2568380" cy="2298700"/>
          </a:xfrm>
          <a:prstGeom prst="rect">
            <a:avLst/>
          </a:prstGeom>
        </p:spPr>
      </p:pic>
      <p:cxnSp>
        <p:nvCxnSpPr>
          <p:cNvPr id="9" name="Straight Arrow Connector 8"/>
          <p:cNvCxnSpPr/>
          <p:nvPr/>
        </p:nvCxnSpPr>
        <p:spPr>
          <a:xfrm>
            <a:off x="3886200" y="5257800"/>
            <a:ext cx="1828800" cy="158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572000" y="4191000"/>
            <a:ext cx="685800" cy="707886"/>
          </a:xfrm>
          <a:prstGeom prst="rect">
            <a:avLst/>
          </a:prstGeom>
          <a:noFill/>
        </p:spPr>
        <p:txBody>
          <a:bodyPr wrap="square" rtlCol="0">
            <a:spAutoFit/>
          </a:bodyPr>
          <a:lstStyle/>
          <a:p>
            <a:r>
              <a:rPr lang="en-US" sz="4000" dirty="0" smtClean="0"/>
              <a:t>?</a:t>
            </a:r>
            <a:endParaRPr lang="en-US" sz="4000" dirty="0"/>
          </a:p>
        </p:txBody>
      </p:sp>
      <p:pic>
        <p:nvPicPr>
          <p:cNvPr id="11" name="Picture 10"/>
          <p:cNvPicPr>
            <a:picLocks noChangeAspect="1"/>
          </p:cNvPicPr>
          <p:nvPr/>
        </p:nvPicPr>
        <p:blipFill>
          <a:blip r:embed="rId4"/>
          <a:stretch>
            <a:fillRect/>
          </a:stretch>
        </p:blipFill>
        <p:spPr>
          <a:xfrm>
            <a:off x="5867400" y="3962400"/>
            <a:ext cx="3066219" cy="271145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591732" y="2870200"/>
            <a:ext cx="6019800" cy="646331"/>
          </a:xfrm>
          <a:prstGeom prst="rect">
            <a:avLst/>
          </a:prstGeom>
          <a:noFill/>
        </p:spPr>
        <p:txBody>
          <a:bodyPr wrap="square" rtlCol="0">
            <a:spAutoFit/>
          </a:bodyPr>
          <a:lstStyle/>
          <a:p>
            <a:pPr algn="ctr"/>
            <a:r>
              <a:rPr lang="en-US" sz="3600" dirty="0" smtClean="0"/>
              <a:t>CMSSW</a:t>
            </a:r>
            <a:endParaRPr lang="en-US" dirty="0"/>
          </a:p>
        </p:txBody>
      </p:sp>
      <p:pic>
        <p:nvPicPr>
          <p:cNvPr id="14" name="Picture 13"/>
          <p:cNvPicPr>
            <a:picLocks noChangeAspect="1"/>
          </p:cNvPicPr>
          <p:nvPr/>
        </p:nvPicPr>
        <p:blipFill>
          <a:blip r:embed="rId3"/>
          <a:stretch>
            <a:fillRect/>
          </a:stretch>
        </p:blipFill>
        <p:spPr>
          <a:xfrm>
            <a:off x="860620" y="2313517"/>
            <a:ext cx="2568380" cy="2298700"/>
          </a:xfrm>
          <a:prstGeom prst="rect">
            <a:avLst/>
          </a:prstGeom>
        </p:spPr>
      </p:pic>
      <p:cxnSp>
        <p:nvCxnSpPr>
          <p:cNvPr id="15" name="Straight Arrow Connector 14"/>
          <p:cNvCxnSpPr/>
          <p:nvPr/>
        </p:nvCxnSpPr>
        <p:spPr>
          <a:xfrm>
            <a:off x="3767667" y="3852334"/>
            <a:ext cx="1828800" cy="1588"/>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4"/>
          <a:stretch>
            <a:fillRect/>
          </a:stretch>
        </p:blipFill>
        <p:spPr>
          <a:xfrm>
            <a:off x="5816600" y="2116668"/>
            <a:ext cx="3066219" cy="271145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0" y="0"/>
            <a:ext cx="1905000" cy="523220"/>
          </a:xfrm>
          <a:prstGeom prst="rect">
            <a:avLst/>
          </a:prstGeom>
          <a:noFill/>
        </p:spPr>
        <p:txBody>
          <a:bodyPr wrap="square" rtlCol="0">
            <a:spAutoFit/>
          </a:bodyPr>
          <a:lstStyle/>
          <a:p>
            <a:r>
              <a:rPr lang="en-US" sz="2800" dirty="0" smtClean="0"/>
              <a:t>CMSSW</a:t>
            </a:r>
            <a:endParaRPr lang="en-US" sz="2800" dirty="0"/>
          </a:p>
        </p:txBody>
      </p:sp>
      <p:sp>
        <p:nvSpPr>
          <p:cNvPr id="5" name="Rounded Rectangle 4"/>
          <p:cNvSpPr/>
          <p:nvPr/>
        </p:nvSpPr>
        <p:spPr>
          <a:xfrm>
            <a:off x="253998" y="1574801"/>
            <a:ext cx="8111069"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53998" y="1727200"/>
            <a:ext cx="1676400" cy="369332"/>
          </a:xfrm>
          <a:prstGeom prst="rect">
            <a:avLst/>
          </a:prstGeom>
          <a:noFill/>
        </p:spPr>
        <p:txBody>
          <a:bodyPr wrap="square" rtlCol="0">
            <a:spAutoFit/>
          </a:bodyPr>
          <a:lstStyle/>
          <a:p>
            <a:endParaRPr lang="en-US" dirty="0"/>
          </a:p>
        </p:txBody>
      </p:sp>
      <p:sp>
        <p:nvSpPr>
          <p:cNvPr id="7" name="TextBox 6"/>
          <p:cNvSpPr txBox="1"/>
          <p:nvPr/>
        </p:nvSpPr>
        <p:spPr>
          <a:xfrm>
            <a:off x="406398" y="1651000"/>
            <a:ext cx="914400" cy="523220"/>
          </a:xfrm>
          <a:prstGeom prst="rect">
            <a:avLst/>
          </a:prstGeom>
          <a:noFill/>
        </p:spPr>
        <p:txBody>
          <a:bodyPr wrap="square" rtlCol="0">
            <a:spAutoFit/>
          </a:bodyPr>
          <a:lstStyle/>
          <a:p>
            <a:r>
              <a:rPr lang="en-US" sz="2800" dirty="0" smtClean="0">
                <a:solidFill>
                  <a:schemeClr val="bg1"/>
                </a:solidFill>
              </a:rPr>
              <a:t>Path</a:t>
            </a:r>
            <a:endParaRPr lang="en-US" dirty="0">
              <a:solidFill>
                <a:schemeClr val="bg1"/>
              </a:solidFill>
            </a:endParaRPr>
          </a:p>
        </p:txBody>
      </p:sp>
      <p:sp>
        <p:nvSpPr>
          <p:cNvPr id="8" name="Rectangle 7"/>
          <p:cNvSpPr/>
          <p:nvPr/>
        </p:nvSpPr>
        <p:spPr>
          <a:xfrm>
            <a:off x="1473198" y="1727200"/>
            <a:ext cx="1295400" cy="44702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Digitizer</a:t>
            </a:r>
            <a:endParaRPr lang="en-US" dirty="0">
              <a:solidFill>
                <a:srgbClr val="000000"/>
              </a:solidFill>
            </a:endParaRPr>
          </a:p>
        </p:txBody>
      </p:sp>
      <p:sp>
        <p:nvSpPr>
          <p:cNvPr id="9" name="Rectangle 8"/>
          <p:cNvSpPr/>
          <p:nvPr/>
        </p:nvSpPr>
        <p:spPr>
          <a:xfrm>
            <a:off x="2920998" y="1727200"/>
            <a:ext cx="1295400" cy="447020"/>
          </a:xfrm>
          <a:prstGeom prst="rect">
            <a:avLst/>
          </a:prstGeom>
          <a:solidFill>
            <a:schemeClr val="tx1"/>
          </a:solidFill>
          <a:ln>
            <a:solidFill>
              <a:schemeClr val="bg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Tracker</a:t>
            </a:r>
            <a:endParaRPr lang="en-US" dirty="0">
              <a:solidFill>
                <a:srgbClr val="000000"/>
              </a:solidFill>
            </a:endParaRPr>
          </a:p>
        </p:txBody>
      </p:sp>
      <p:sp>
        <p:nvSpPr>
          <p:cNvPr id="10" name="Diamond 9"/>
          <p:cNvSpPr/>
          <p:nvPr/>
        </p:nvSpPr>
        <p:spPr>
          <a:xfrm>
            <a:off x="4368798" y="1608666"/>
            <a:ext cx="1905000" cy="694267"/>
          </a:xfrm>
          <a:prstGeom prst="diamond">
            <a:avLst/>
          </a:prstGeom>
          <a:solidFill>
            <a:schemeClr val="tx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Ntracks</a:t>
            </a:r>
            <a:endParaRPr lang="en-US" dirty="0" smtClean="0"/>
          </a:p>
          <a:p>
            <a:pPr algn="ctr"/>
            <a:r>
              <a:rPr lang="en-US" dirty="0" smtClean="0"/>
              <a:t>Filter</a:t>
            </a:r>
            <a:endParaRPr lang="en-US" dirty="0"/>
          </a:p>
        </p:txBody>
      </p:sp>
      <p:sp>
        <p:nvSpPr>
          <p:cNvPr id="11" name="Can 10"/>
          <p:cNvSpPr/>
          <p:nvPr/>
        </p:nvSpPr>
        <p:spPr>
          <a:xfrm>
            <a:off x="0" y="2836333"/>
            <a:ext cx="1219200" cy="838200"/>
          </a:xfrm>
          <a:prstGeom prst="can">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Source</a:t>
            </a:r>
            <a:endParaRPr lang="en-US" dirty="0">
              <a:solidFill>
                <a:srgbClr val="000000"/>
              </a:solidFill>
            </a:endParaRPr>
          </a:p>
        </p:txBody>
      </p:sp>
      <p:sp>
        <p:nvSpPr>
          <p:cNvPr id="12" name="Can 11"/>
          <p:cNvSpPr/>
          <p:nvPr/>
        </p:nvSpPr>
        <p:spPr>
          <a:xfrm>
            <a:off x="3903132" y="6019800"/>
            <a:ext cx="1219200" cy="838200"/>
          </a:xfrm>
          <a:prstGeom prst="can">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Output</a:t>
            </a:r>
          </a:p>
          <a:p>
            <a:pPr algn="ctr"/>
            <a:r>
              <a:rPr lang="en-US" dirty="0" smtClean="0">
                <a:solidFill>
                  <a:srgbClr val="000000"/>
                </a:solidFill>
              </a:rPr>
              <a:t>Module</a:t>
            </a:r>
            <a:endParaRPr lang="en-US" dirty="0">
              <a:solidFill>
                <a:srgbClr val="000000"/>
              </a:solidFill>
            </a:endParaRPr>
          </a:p>
        </p:txBody>
      </p:sp>
      <p:sp>
        <p:nvSpPr>
          <p:cNvPr id="13" name="Rectangle 12"/>
          <p:cNvSpPr/>
          <p:nvPr/>
        </p:nvSpPr>
        <p:spPr>
          <a:xfrm>
            <a:off x="1473198" y="2717800"/>
            <a:ext cx="5943600" cy="60960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3920065" y="3361266"/>
            <a:ext cx="990600" cy="523220"/>
          </a:xfrm>
          <a:prstGeom prst="rect">
            <a:avLst/>
          </a:prstGeom>
          <a:noFill/>
        </p:spPr>
        <p:txBody>
          <a:bodyPr wrap="square" rtlCol="0">
            <a:spAutoFit/>
          </a:bodyPr>
          <a:lstStyle/>
          <a:p>
            <a:r>
              <a:rPr lang="en-US" sz="2800" dirty="0" smtClean="0">
                <a:solidFill>
                  <a:schemeClr val="accent6">
                    <a:lumMod val="60000"/>
                    <a:lumOff val="40000"/>
                  </a:schemeClr>
                </a:solidFill>
              </a:rPr>
              <a:t>Event</a:t>
            </a:r>
            <a:endParaRPr lang="en-US" sz="2800" dirty="0">
              <a:solidFill>
                <a:schemeClr val="accent6">
                  <a:lumMod val="60000"/>
                  <a:lumOff val="40000"/>
                </a:schemeClr>
              </a:solidFill>
            </a:endParaRPr>
          </a:p>
        </p:txBody>
      </p:sp>
      <p:sp>
        <p:nvSpPr>
          <p:cNvPr id="15" name="Rectangle 14"/>
          <p:cNvSpPr/>
          <p:nvPr/>
        </p:nvSpPr>
        <p:spPr>
          <a:xfrm>
            <a:off x="1473198" y="3098800"/>
            <a:ext cx="5943600" cy="22860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768598" y="3014133"/>
            <a:ext cx="4648200" cy="84667"/>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rot="16200000" flipV="1">
            <a:off x="1211674" y="2447808"/>
            <a:ext cx="534022" cy="596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16200000" flipH="1">
            <a:off x="2510364" y="2434166"/>
            <a:ext cx="524934" cy="8467"/>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6200000" flipV="1">
            <a:off x="2659475" y="2456275"/>
            <a:ext cx="534022" cy="596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6200000" flipH="1">
            <a:off x="3958165" y="2442633"/>
            <a:ext cx="524934" cy="8467"/>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216398" y="2904067"/>
            <a:ext cx="3200400" cy="1100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325531" y="2709333"/>
            <a:ext cx="2091267" cy="618067"/>
          </a:xfrm>
          <a:prstGeom prst="rect">
            <a:avLst/>
          </a:prstGeom>
          <a:solidFill>
            <a:schemeClr val="tx1">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rot="5400000" flipH="1" flipV="1">
            <a:off x="6915147" y="1479549"/>
            <a:ext cx="524934" cy="4234"/>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6500735" y="33866"/>
            <a:ext cx="1294945" cy="1145117"/>
          </a:xfrm>
          <a:prstGeom prst="rect">
            <a:avLst/>
          </a:prstGeom>
        </p:spPr>
      </p:pic>
      <p:sp>
        <p:nvSpPr>
          <p:cNvPr id="34" name="Snip Same Side Corner Rectangle 33"/>
          <p:cNvSpPr/>
          <p:nvPr/>
        </p:nvSpPr>
        <p:spPr>
          <a:xfrm>
            <a:off x="6688665" y="1761066"/>
            <a:ext cx="965200" cy="431799"/>
          </a:xfrm>
          <a:prstGeom prst="snip2Same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Mass</a:t>
            </a:r>
            <a:endParaRPr lang="en-US" dirty="0"/>
          </a:p>
        </p:txBody>
      </p:sp>
      <p:sp>
        <p:nvSpPr>
          <p:cNvPr id="35" name="Rounded Rectangle 34"/>
          <p:cNvSpPr/>
          <p:nvPr/>
        </p:nvSpPr>
        <p:spPr>
          <a:xfrm>
            <a:off x="2167466" y="4013199"/>
            <a:ext cx="4673600" cy="4233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2167466" y="4588933"/>
            <a:ext cx="4673600" cy="4233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2167466" y="5164665"/>
            <a:ext cx="4673600" cy="4233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226733" y="4030135"/>
            <a:ext cx="1176867" cy="400110"/>
          </a:xfrm>
          <a:prstGeom prst="rect">
            <a:avLst/>
          </a:prstGeom>
          <a:noFill/>
        </p:spPr>
        <p:txBody>
          <a:bodyPr wrap="square" rtlCol="0">
            <a:spAutoFit/>
          </a:bodyPr>
          <a:lstStyle/>
          <a:p>
            <a:r>
              <a:rPr lang="en-US" sz="2000" dirty="0" smtClean="0">
                <a:solidFill>
                  <a:schemeClr val="bg1"/>
                </a:solidFill>
              </a:rPr>
              <a:t>Path 1</a:t>
            </a:r>
            <a:endParaRPr lang="en-US" sz="1400" dirty="0">
              <a:solidFill>
                <a:schemeClr val="bg1"/>
              </a:solidFill>
            </a:endParaRPr>
          </a:p>
        </p:txBody>
      </p:sp>
      <p:sp>
        <p:nvSpPr>
          <p:cNvPr id="41" name="TextBox 40"/>
          <p:cNvSpPr txBox="1"/>
          <p:nvPr/>
        </p:nvSpPr>
        <p:spPr>
          <a:xfrm>
            <a:off x="2311400" y="4588935"/>
            <a:ext cx="1176867" cy="400110"/>
          </a:xfrm>
          <a:prstGeom prst="rect">
            <a:avLst/>
          </a:prstGeom>
          <a:noFill/>
        </p:spPr>
        <p:txBody>
          <a:bodyPr wrap="square" rtlCol="0">
            <a:spAutoFit/>
          </a:bodyPr>
          <a:lstStyle/>
          <a:p>
            <a:r>
              <a:rPr lang="en-US" sz="2000" dirty="0" smtClean="0">
                <a:solidFill>
                  <a:schemeClr val="bg1"/>
                </a:solidFill>
              </a:rPr>
              <a:t>…</a:t>
            </a:r>
            <a:endParaRPr lang="en-US" sz="1400" dirty="0">
              <a:solidFill>
                <a:schemeClr val="bg1"/>
              </a:solidFill>
            </a:endParaRPr>
          </a:p>
        </p:txBody>
      </p:sp>
      <p:sp>
        <p:nvSpPr>
          <p:cNvPr id="42" name="TextBox 41"/>
          <p:cNvSpPr txBox="1"/>
          <p:nvPr/>
        </p:nvSpPr>
        <p:spPr>
          <a:xfrm>
            <a:off x="2243667" y="5181602"/>
            <a:ext cx="1176867" cy="400110"/>
          </a:xfrm>
          <a:prstGeom prst="rect">
            <a:avLst/>
          </a:prstGeom>
          <a:noFill/>
        </p:spPr>
        <p:txBody>
          <a:bodyPr wrap="square" rtlCol="0">
            <a:spAutoFit/>
          </a:bodyPr>
          <a:lstStyle/>
          <a:p>
            <a:r>
              <a:rPr lang="en-US" sz="2000" dirty="0" smtClean="0">
                <a:solidFill>
                  <a:schemeClr val="bg1"/>
                </a:solidFill>
              </a:rPr>
              <a:t>Path N</a:t>
            </a:r>
            <a:endParaRPr lang="en-US" sz="1400" dirty="0">
              <a:solidFill>
                <a:schemeClr val="bg1"/>
              </a:solidFill>
            </a:endParaRPr>
          </a:p>
        </p:txBody>
      </p:sp>
      <p:cxnSp>
        <p:nvCxnSpPr>
          <p:cNvPr id="44" name="Elbow Connector 43"/>
          <p:cNvCxnSpPr>
            <a:stCxn id="5" idx="3"/>
            <a:endCxn id="35" idx="3"/>
          </p:cNvCxnSpPr>
          <p:nvPr/>
        </p:nvCxnSpPr>
        <p:spPr>
          <a:xfrm flipH="1">
            <a:off x="6841066" y="1955801"/>
            <a:ext cx="1524001" cy="2269065"/>
          </a:xfrm>
          <a:prstGeom prst="bentConnector3">
            <a:avLst>
              <a:gd name="adj1" fmla="val -15000"/>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35" idx="1"/>
            <a:endCxn id="37" idx="1"/>
          </p:cNvCxnSpPr>
          <p:nvPr/>
        </p:nvCxnSpPr>
        <p:spPr>
          <a:xfrm rot="10800000" flipV="1">
            <a:off x="2167466" y="4224866"/>
            <a:ext cx="1588" cy="575734"/>
          </a:xfrm>
          <a:prstGeom prst="bentConnector3">
            <a:avLst>
              <a:gd name="adj1" fmla="val 14395466"/>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37" idx="1"/>
            <a:endCxn id="38" idx="1"/>
          </p:cNvCxnSpPr>
          <p:nvPr/>
        </p:nvCxnSpPr>
        <p:spPr>
          <a:xfrm rot="10800000" flipV="1">
            <a:off x="2167466" y="4800600"/>
            <a:ext cx="1588" cy="575732"/>
          </a:xfrm>
          <a:prstGeom prst="bentConnector3">
            <a:avLst>
              <a:gd name="adj1" fmla="val 14395466"/>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8" idx="2"/>
            <a:endCxn id="12" idx="0"/>
          </p:cNvCxnSpPr>
          <p:nvPr/>
        </p:nvCxnSpPr>
        <p:spPr>
          <a:xfrm rot="16200000" flipH="1">
            <a:off x="4187824" y="5904441"/>
            <a:ext cx="641351" cy="8466"/>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304800" y="1464735"/>
            <a:ext cx="4233333" cy="1138773"/>
          </a:xfrm>
          <a:prstGeom prst="rect">
            <a:avLst/>
          </a:prstGeom>
          <a:noFill/>
        </p:spPr>
        <p:txBody>
          <a:bodyPr wrap="square" rtlCol="0">
            <a:spAutoFit/>
          </a:bodyPr>
          <a:lstStyle/>
          <a:p>
            <a:pPr algn="ctr"/>
            <a:r>
              <a:rPr lang="en-US" sz="3200" dirty="0" smtClean="0"/>
              <a:t>Generic input source </a:t>
            </a:r>
            <a:endParaRPr lang="en-US" dirty="0" smtClean="0"/>
          </a:p>
          <a:p>
            <a:pPr algn="ctr"/>
            <a:r>
              <a:rPr lang="en-US" dirty="0" smtClean="0"/>
              <a:t>(mass storage system typically, </a:t>
            </a:r>
            <a:r>
              <a:rPr lang="en-US" dirty="0" err="1" smtClean="0"/>
              <a:t>eg</a:t>
            </a:r>
            <a:r>
              <a:rPr lang="en-US" dirty="0" smtClean="0"/>
              <a:t>. </a:t>
            </a:r>
            <a:r>
              <a:rPr lang="en-US" dirty="0" err="1" smtClean="0"/>
              <a:t>dstore</a:t>
            </a:r>
            <a:r>
              <a:rPr lang="en-US" dirty="0" smtClean="0"/>
              <a:t>)</a:t>
            </a:r>
          </a:p>
          <a:p>
            <a:pPr algn="ctr"/>
            <a:r>
              <a:rPr lang="en-US" dirty="0" smtClean="0"/>
              <a:t> </a:t>
            </a:r>
          </a:p>
          <a:p>
            <a:pPr algn="ctr"/>
            <a:endParaRPr lang="en-US" dirty="0"/>
          </a:p>
        </p:txBody>
      </p:sp>
      <p:sp>
        <p:nvSpPr>
          <p:cNvPr id="3" name="Can 2"/>
          <p:cNvSpPr/>
          <p:nvPr/>
        </p:nvSpPr>
        <p:spPr>
          <a:xfrm>
            <a:off x="338665" y="440267"/>
            <a:ext cx="1219200" cy="838200"/>
          </a:xfrm>
          <a:prstGeom prst="can">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Source</a:t>
            </a:r>
            <a:endParaRPr lang="en-US" dirty="0">
              <a:solidFill>
                <a:srgbClr val="000000"/>
              </a:solidFill>
            </a:endParaRPr>
          </a:p>
        </p:txBody>
      </p:sp>
      <p:sp>
        <p:nvSpPr>
          <p:cNvPr id="4" name="Rectangle 3"/>
          <p:cNvSpPr/>
          <p:nvPr/>
        </p:nvSpPr>
        <p:spPr>
          <a:xfrm>
            <a:off x="3539067" y="474134"/>
            <a:ext cx="863599" cy="609600"/>
          </a:xfrm>
          <a:prstGeom prst="rect">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3141133" y="1117600"/>
            <a:ext cx="1667933" cy="400110"/>
          </a:xfrm>
          <a:prstGeom prst="rect">
            <a:avLst/>
          </a:prstGeom>
          <a:noFill/>
        </p:spPr>
        <p:txBody>
          <a:bodyPr wrap="square" rtlCol="0">
            <a:spAutoFit/>
          </a:bodyPr>
          <a:lstStyle/>
          <a:p>
            <a:pPr algn="ctr"/>
            <a:r>
              <a:rPr lang="en-US" sz="2000" dirty="0" smtClean="0">
                <a:solidFill>
                  <a:schemeClr val="accent6">
                    <a:lumMod val="60000"/>
                    <a:lumOff val="40000"/>
                  </a:schemeClr>
                </a:solidFill>
              </a:rPr>
              <a:t>Stored Event</a:t>
            </a:r>
            <a:endParaRPr lang="en-US" sz="2000" dirty="0">
              <a:solidFill>
                <a:schemeClr val="accent6">
                  <a:lumMod val="60000"/>
                  <a:lumOff val="40000"/>
                </a:schemeClr>
              </a:solidFill>
            </a:endParaRPr>
          </a:p>
        </p:txBody>
      </p:sp>
      <p:cxnSp>
        <p:nvCxnSpPr>
          <p:cNvPr id="6" name="Straight Arrow Connector 5"/>
          <p:cNvCxnSpPr/>
          <p:nvPr/>
        </p:nvCxnSpPr>
        <p:spPr>
          <a:xfrm>
            <a:off x="1981200" y="825835"/>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908642" y="592668"/>
            <a:ext cx="1295400" cy="44702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Digitizer</a:t>
            </a:r>
            <a:endParaRPr lang="en-US" dirty="0">
              <a:solidFill>
                <a:srgbClr val="000000"/>
              </a:solidFill>
            </a:endParaRPr>
          </a:p>
        </p:txBody>
      </p:sp>
      <p:sp>
        <p:nvSpPr>
          <p:cNvPr id="8" name="Rectangle 7"/>
          <p:cNvSpPr/>
          <p:nvPr/>
        </p:nvSpPr>
        <p:spPr>
          <a:xfrm>
            <a:off x="7356442" y="592668"/>
            <a:ext cx="1295400" cy="447020"/>
          </a:xfrm>
          <a:prstGeom prst="rect">
            <a:avLst/>
          </a:prstGeom>
          <a:solidFill>
            <a:schemeClr val="tx1"/>
          </a:solidFill>
          <a:ln>
            <a:solidFill>
              <a:schemeClr val="bg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Tracker</a:t>
            </a:r>
            <a:endParaRPr lang="en-US" dirty="0">
              <a:solidFill>
                <a:srgbClr val="000000"/>
              </a:solidFill>
            </a:endParaRPr>
          </a:p>
        </p:txBody>
      </p:sp>
      <p:sp>
        <p:nvSpPr>
          <p:cNvPr id="9" name="TextBox 8"/>
          <p:cNvSpPr txBox="1"/>
          <p:nvPr/>
        </p:nvSpPr>
        <p:spPr>
          <a:xfrm>
            <a:off x="5503332" y="1202266"/>
            <a:ext cx="3640667" cy="1138773"/>
          </a:xfrm>
          <a:prstGeom prst="rect">
            <a:avLst/>
          </a:prstGeom>
          <a:noFill/>
        </p:spPr>
        <p:txBody>
          <a:bodyPr wrap="square" rtlCol="0">
            <a:spAutoFit/>
          </a:bodyPr>
          <a:lstStyle/>
          <a:p>
            <a:pPr algn="ctr"/>
            <a:r>
              <a:rPr lang="en-US" sz="3200" dirty="0" smtClean="0"/>
              <a:t>Data Producers</a:t>
            </a:r>
          </a:p>
          <a:p>
            <a:pPr algn="ctr"/>
            <a:r>
              <a:rPr lang="en-US" dirty="0" smtClean="0"/>
              <a:t>Add to event (never allowed to modify previous content)</a:t>
            </a:r>
            <a:endParaRPr lang="en-US" dirty="0"/>
          </a:p>
        </p:txBody>
      </p:sp>
      <p:sp>
        <p:nvSpPr>
          <p:cNvPr id="10" name="Diamond 9"/>
          <p:cNvSpPr/>
          <p:nvPr/>
        </p:nvSpPr>
        <p:spPr>
          <a:xfrm>
            <a:off x="1015997" y="2810933"/>
            <a:ext cx="1905000" cy="694267"/>
          </a:xfrm>
          <a:prstGeom prst="diamond">
            <a:avLst/>
          </a:prstGeom>
          <a:solidFill>
            <a:schemeClr val="tx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Ntracks</a:t>
            </a:r>
            <a:endParaRPr lang="en-US" dirty="0" smtClean="0"/>
          </a:p>
          <a:p>
            <a:pPr algn="ctr"/>
            <a:r>
              <a:rPr lang="en-US" dirty="0" smtClean="0"/>
              <a:t>Filter</a:t>
            </a:r>
            <a:endParaRPr lang="en-US" dirty="0"/>
          </a:p>
        </p:txBody>
      </p:sp>
      <p:sp>
        <p:nvSpPr>
          <p:cNvPr id="11" name="TextBox 10"/>
          <p:cNvSpPr txBox="1"/>
          <p:nvPr/>
        </p:nvSpPr>
        <p:spPr>
          <a:xfrm>
            <a:off x="0" y="3793066"/>
            <a:ext cx="3911600" cy="861774"/>
          </a:xfrm>
          <a:prstGeom prst="rect">
            <a:avLst/>
          </a:prstGeom>
          <a:noFill/>
        </p:spPr>
        <p:txBody>
          <a:bodyPr wrap="square" rtlCol="0">
            <a:spAutoFit/>
          </a:bodyPr>
          <a:lstStyle/>
          <a:p>
            <a:pPr algn="ctr"/>
            <a:r>
              <a:rPr lang="en-US" sz="3200" dirty="0" smtClean="0"/>
              <a:t>Data Filter</a:t>
            </a:r>
          </a:p>
          <a:p>
            <a:pPr algn="ctr"/>
            <a:r>
              <a:rPr lang="en-US" dirty="0" smtClean="0"/>
              <a:t>Should path continue or terminate?</a:t>
            </a:r>
          </a:p>
        </p:txBody>
      </p:sp>
      <p:sp>
        <p:nvSpPr>
          <p:cNvPr id="18" name="Snip Same Side Corner Rectangle 17"/>
          <p:cNvSpPr/>
          <p:nvPr/>
        </p:nvSpPr>
        <p:spPr>
          <a:xfrm>
            <a:off x="7027331" y="2777067"/>
            <a:ext cx="880535" cy="431799"/>
          </a:xfrm>
          <a:prstGeom prst="snip2Same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Mass</a:t>
            </a:r>
            <a:endParaRPr lang="en-US" dirty="0"/>
          </a:p>
        </p:txBody>
      </p:sp>
      <p:sp>
        <p:nvSpPr>
          <p:cNvPr id="19" name="TextBox 18"/>
          <p:cNvSpPr txBox="1"/>
          <p:nvPr/>
        </p:nvSpPr>
        <p:spPr>
          <a:xfrm>
            <a:off x="6248401" y="3522133"/>
            <a:ext cx="2455333" cy="861774"/>
          </a:xfrm>
          <a:prstGeom prst="rect">
            <a:avLst/>
          </a:prstGeom>
          <a:noFill/>
        </p:spPr>
        <p:txBody>
          <a:bodyPr wrap="square" rtlCol="0">
            <a:spAutoFit/>
          </a:bodyPr>
          <a:lstStyle/>
          <a:p>
            <a:pPr algn="ctr"/>
            <a:r>
              <a:rPr lang="en-US" sz="3200" dirty="0" smtClean="0"/>
              <a:t>Analyzer</a:t>
            </a:r>
          </a:p>
          <a:p>
            <a:pPr algn="ctr"/>
            <a:r>
              <a:rPr lang="en-US" dirty="0" err="1" smtClean="0"/>
              <a:t>E.g</a:t>
            </a:r>
            <a:r>
              <a:rPr lang="en-US" dirty="0" smtClean="0"/>
              <a:t>, histogram producer</a:t>
            </a:r>
          </a:p>
        </p:txBody>
      </p:sp>
      <p:sp>
        <p:nvSpPr>
          <p:cNvPr id="20" name="Can 19"/>
          <p:cNvSpPr/>
          <p:nvPr/>
        </p:nvSpPr>
        <p:spPr>
          <a:xfrm>
            <a:off x="4207931" y="4665134"/>
            <a:ext cx="1219200" cy="838200"/>
          </a:xfrm>
          <a:prstGeom prst="can">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Output</a:t>
            </a:r>
          </a:p>
          <a:p>
            <a:pPr algn="ctr"/>
            <a:r>
              <a:rPr lang="en-US" dirty="0" smtClean="0">
                <a:solidFill>
                  <a:srgbClr val="000000"/>
                </a:solidFill>
              </a:rPr>
              <a:t>Module</a:t>
            </a:r>
            <a:endParaRPr lang="en-US" dirty="0">
              <a:solidFill>
                <a:srgbClr val="000000"/>
              </a:solidFill>
            </a:endParaRPr>
          </a:p>
        </p:txBody>
      </p:sp>
      <p:sp>
        <p:nvSpPr>
          <p:cNvPr id="21" name="TextBox 20"/>
          <p:cNvSpPr txBox="1"/>
          <p:nvPr/>
        </p:nvSpPr>
        <p:spPr>
          <a:xfrm>
            <a:off x="2675466" y="5774267"/>
            <a:ext cx="4199466" cy="861774"/>
          </a:xfrm>
          <a:prstGeom prst="rect">
            <a:avLst/>
          </a:prstGeom>
          <a:noFill/>
        </p:spPr>
        <p:txBody>
          <a:bodyPr wrap="square" rtlCol="0">
            <a:spAutoFit/>
          </a:bodyPr>
          <a:lstStyle/>
          <a:p>
            <a:pPr algn="ctr"/>
            <a:r>
              <a:rPr lang="en-US" sz="3200" dirty="0" smtClean="0"/>
              <a:t>Output Module</a:t>
            </a:r>
          </a:p>
          <a:p>
            <a:pPr algn="ctr"/>
            <a:r>
              <a:rPr lang="en-US" dirty="0" smtClean="0"/>
              <a:t>Saves the data to some storage</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0" y="0"/>
            <a:ext cx="1905000" cy="523220"/>
          </a:xfrm>
          <a:prstGeom prst="rect">
            <a:avLst/>
          </a:prstGeom>
          <a:noFill/>
        </p:spPr>
        <p:txBody>
          <a:bodyPr wrap="square" rtlCol="0">
            <a:spAutoFit/>
          </a:bodyPr>
          <a:lstStyle/>
          <a:p>
            <a:r>
              <a:rPr lang="en-US" sz="2800" dirty="0" smtClean="0"/>
              <a:t>CMSSW</a:t>
            </a:r>
            <a:endParaRPr lang="en-US" sz="2800" dirty="0"/>
          </a:p>
        </p:txBody>
      </p:sp>
      <p:sp>
        <p:nvSpPr>
          <p:cNvPr id="5" name="Rounded Rectangle 4"/>
          <p:cNvSpPr/>
          <p:nvPr/>
        </p:nvSpPr>
        <p:spPr>
          <a:xfrm>
            <a:off x="253998" y="1574801"/>
            <a:ext cx="7823202"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253998" y="1727200"/>
            <a:ext cx="1676400" cy="369332"/>
          </a:xfrm>
          <a:prstGeom prst="rect">
            <a:avLst/>
          </a:prstGeom>
          <a:noFill/>
        </p:spPr>
        <p:txBody>
          <a:bodyPr wrap="square" rtlCol="0">
            <a:spAutoFit/>
          </a:bodyPr>
          <a:lstStyle/>
          <a:p>
            <a:endParaRPr lang="en-US" dirty="0"/>
          </a:p>
        </p:txBody>
      </p:sp>
      <p:sp>
        <p:nvSpPr>
          <p:cNvPr id="7" name="TextBox 6"/>
          <p:cNvSpPr txBox="1"/>
          <p:nvPr/>
        </p:nvSpPr>
        <p:spPr>
          <a:xfrm>
            <a:off x="406398" y="1651000"/>
            <a:ext cx="914400" cy="523220"/>
          </a:xfrm>
          <a:prstGeom prst="rect">
            <a:avLst/>
          </a:prstGeom>
          <a:noFill/>
        </p:spPr>
        <p:txBody>
          <a:bodyPr wrap="square" rtlCol="0">
            <a:spAutoFit/>
          </a:bodyPr>
          <a:lstStyle/>
          <a:p>
            <a:r>
              <a:rPr lang="en-US" sz="2800" dirty="0" smtClean="0">
                <a:solidFill>
                  <a:schemeClr val="bg1"/>
                </a:solidFill>
              </a:rPr>
              <a:t>Path</a:t>
            </a:r>
            <a:endParaRPr lang="en-US" dirty="0">
              <a:solidFill>
                <a:schemeClr val="bg1"/>
              </a:solidFill>
            </a:endParaRPr>
          </a:p>
        </p:txBody>
      </p:sp>
      <p:sp>
        <p:nvSpPr>
          <p:cNvPr id="8" name="Rectangle 7"/>
          <p:cNvSpPr/>
          <p:nvPr/>
        </p:nvSpPr>
        <p:spPr>
          <a:xfrm>
            <a:off x="1473198" y="1727200"/>
            <a:ext cx="1295400" cy="447020"/>
          </a:xfrm>
          <a:prstGeom prst="rect">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Digitizer</a:t>
            </a:r>
            <a:endParaRPr lang="en-US" dirty="0">
              <a:solidFill>
                <a:srgbClr val="000000"/>
              </a:solidFill>
            </a:endParaRPr>
          </a:p>
        </p:txBody>
      </p:sp>
      <p:sp>
        <p:nvSpPr>
          <p:cNvPr id="9" name="Rectangle 8"/>
          <p:cNvSpPr/>
          <p:nvPr/>
        </p:nvSpPr>
        <p:spPr>
          <a:xfrm>
            <a:off x="2920998" y="1727200"/>
            <a:ext cx="1295400" cy="447020"/>
          </a:xfrm>
          <a:prstGeom prst="rect">
            <a:avLst/>
          </a:prstGeom>
          <a:solidFill>
            <a:schemeClr val="tx1"/>
          </a:solidFill>
          <a:ln>
            <a:solidFill>
              <a:schemeClr val="bg1">
                <a:lumMod val="95000"/>
                <a:lumOff val="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Tracker</a:t>
            </a:r>
            <a:endParaRPr lang="en-US" dirty="0">
              <a:solidFill>
                <a:srgbClr val="000000"/>
              </a:solidFill>
            </a:endParaRPr>
          </a:p>
        </p:txBody>
      </p:sp>
      <p:sp>
        <p:nvSpPr>
          <p:cNvPr id="10" name="Diamond 9"/>
          <p:cNvSpPr/>
          <p:nvPr/>
        </p:nvSpPr>
        <p:spPr>
          <a:xfrm>
            <a:off x="4368798" y="1608666"/>
            <a:ext cx="1905000" cy="694267"/>
          </a:xfrm>
          <a:prstGeom prst="diamond">
            <a:avLst/>
          </a:prstGeom>
          <a:solidFill>
            <a:schemeClr val="tx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Ntracks</a:t>
            </a:r>
            <a:endParaRPr lang="en-US" dirty="0" smtClean="0"/>
          </a:p>
          <a:p>
            <a:pPr algn="ctr"/>
            <a:r>
              <a:rPr lang="en-US" dirty="0" smtClean="0"/>
              <a:t>Filter</a:t>
            </a:r>
            <a:endParaRPr lang="en-US" dirty="0"/>
          </a:p>
        </p:txBody>
      </p:sp>
      <p:sp>
        <p:nvSpPr>
          <p:cNvPr id="11" name="Can 10"/>
          <p:cNvSpPr/>
          <p:nvPr/>
        </p:nvSpPr>
        <p:spPr>
          <a:xfrm>
            <a:off x="0" y="2836333"/>
            <a:ext cx="1219200" cy="838200"/>
          </a:xfrm>
          <a:prstGeom prst="can">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Source</a:t>
            </a:r>
            <a:endParaRPr lang="en-US" dirty="0">
              <a:solidFill>
                <a:srgbClr val="000000"/>
              </a:solidFill>
            </a:endParaRPr>
          </a:p>
        </p:txBody>
      </p:sp>
      <p:sp>
        <p:nvSpPr>
          <p:cNvPr id="12" name="Can 11"/>
          <p:cNvSpPr/>
          <p:nvPr/>
        </p:nvSpPr>
        <p:spPr>
          <a:xfrm>
            <a:off x="3903132" y="6019800"/>
            <a:ext cx="1219200" cy="838200"/>
          </a:xfrm>
          <a:prstGeom prst="can">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Output</a:t>
            </a:r>
          </a:p>
          <a:p>
            <a:pPr algn="ctr"/>
            <a:r>
              <a:rPr lang="en-US" dirty="0" smtClean="0">
                <a:solidFill>
                  <a:srgbClr val="000000"/>
                </a:solidFill>
              </a:rPr>
              <a:t>Module</a:t>
            </a:r>
            <a:endParaRPr lang="en-US" dirty="0">
              <a:solidFill>
                <a:srgbClr val="000000"/>
              </a:solidFill>
            </a:endParaRPr>
          </a:p>
        </p:txBody>
      </p:sp>
      <p:sp>
        <p:nvSpPr>
          <p:cNvPr id="13" name="Rectangle 12"/>
          <p:cNvSpPr/>
          <p:nvPr/>
        </p:nvSpPr>
        <p:spPr>
          <a:xfrm>
            <a:off x="1473198" y="2717800"/>
            <a:ext cx="5943600" cy="609600"/>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3920065" y="3361266"/>
            <a:ext cx="990600" cy="523220"/>
          </a:xfrm>
          <a:prstGeom prst="rect">
            <a:avLst/>
          </a:prstGeom>
          <a:noFill/>
        </p:spPr>
        <p:txBody>
          <a:bodyPr wrap="square" rtlCol="0">
            <a:spAutoFit/>
          </a:bodyPr>
          <a:lstStyle/>
          <a:p>
            <a:r>
              <a:rPr lang="en-US" sz="2800" dirty="0" smtClean="0">
                <a:solidFill>
                  <a:schemeClr val="accent6">
                    <a:lumMod val="60000"/>
                    <a:lumOff val="40000"/>
                  </a:schemeClr>
                </a:solidFill>
              </a:rPr>
              <a:t>Event</a:t>
            </a:r>
            <a:endParaRPr lang="en-US" sz="2800" dirty="0">
              <a:solidFill>
                <a:schemeClr val="accent6">
                  <a:lumMod val="60000"/>
                  <a:lumOff val="40000"/>
                </a:schemeClr>
              </a:solidFill>
            </a:endParaRPr>
          </a:p>
        </p:txBody>
      </p:sp>
      <p:sp>
        <p:nvSpPr>
          <p:cNvPr id="15" name="Rectangle 14"/>
          <p:cNvSpPr/>
          <p:nvPr/>
        </p:nvSpPr>
        <p:spPr>
          <a:xfrm>
            <a:off x="1473198" y="3098800"/>
            <a:ext cx="5943600" cy="22860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768598" y="3014133"/>
            <a:ext cx="4648200" cy="84667"/>
          </a:xfrm>
          <a:prstGeom prst="rect">
            <a:avLst/>
          </a:prstGeom>
          <a:solidFill>
            <a:srgbClr val="008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rot="16200000" flipV="1">
            <a:off x="1211674" y="2447808"/>
            <a:ext cx="534022" cy="596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rot="16200000" flipH="1">
            <a:off x="2510364" y="2434166"/>
            <a:ext cx="524934" cy="8467"/>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6200000" flipV="1">
            <a:off x="2659475" y="2456275"/>
            <a:ext cx="534022" cy="5961"/>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6200000" flipH="1">
            <a:off x="3958165" y="2442633"/>
            <a:ext cx="524934" cy="8467"/>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216398" y="2904067"/>
            <a:ext cx="3200400" cy="110067"/>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5325531" y="2709333"/>
            <a:ext cx="2091267" cy="618067"/>
          </a:xfrm>
          <a:prstGeom prst="rect">
            <a:avLst/>
          </a:prstGeom>
          <a:solidFill>
            <a:schemeClr val="tx1">
              <a:lumMod val="75000"/>
              <a:alpha val="5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rot="5400000" flipH="1" flipV="1">
            <a:off x="6915147" y="1479549"/>
            <a:ext cx="524934" cy="4234"/>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3" name="Picture 32"/>
          <p:cNvPicPr>
            <a:picLocks noChangeAspect="1"/>
          </p:cNvPicPr>
          <p:nvPr/>
        </p:nvPicPr>
        <p:blipFill>
          <a:blip r:embed="rId3"/>
          <a:stretch>
            <a:fillRect/>
          </a:stretch>
        </p:blipFill>
        <p:spPr>
          <a:xfrm>
            <a:off x="6500735" y="33866"/>
            <a:ext cx="1294945" cy="1145117"/>
          </a:xfrm>
          <a:prstGeom prst="rect">
            <a:avLst/>
          </a:prstGeom>
        </p:spPr>
      </p:pic>
      <p:sp>
        <p:nvSpPr>
          <p:cNvPr id="34" name="Snip Same Side Corner Rectangle 33"/>
          <p:cNvSpPr/>
          <p:nvPr/>
        </p:nvSpPr>
        <p:spPr>
          <a:xfrm>
            <a:off x="6688665" y="1761066"/>
            <a:ext cx="965200" cy="431799"/>
          </a:xfrm>
          <a:prstGeom prst="snip2Same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Mass</a:t>
            </a:r>
            <a:endParaRPr lang="en-US" dirty="0"/>
          </a:p>
        </p:txBody>
      </p:sp>
      <p:sp>
        <p:nvSpPr>
          <p:cNvPr id="35" name="Rounded Rectangle 34"/>
          <p:cNvSpPr/>
          <p:nvPr/>
        </p:nvSpPr>
        <p:spPr>
          <a:xfrm>
            <a:off x="2167466" y="4013199"/>
            <a:ext cx="4673600" cy="4233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2167466" y="4588933"/>
            <a:ext cx="4673600" cy="4233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2167466" y="5164665"/>
            <a:ext cx="4673600" cy="4233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226733" y="4030135"/>
            <a:ext cx="1176867" cy="400110"/>
          </a:xfrm>
          <a:prstGeom prst="rect">
            <a:avLst/>
          </a:prstGeom>
          <a:noFill/>
        </p:spPr>
        <p:txBody>
          <a:bodyPr wrap="square" rtlCol="0">
            <a:spAutoFit/>
          </a:bodyPr>
          <a:lstStyle/>
          <a:p>
            <a:r>
              <a:rPr lang="en-US" sz="2000" dirty="0" smtClean="0">
                <a:solidFill>
                  <a:schemeClr val="bg1"/>
                </a:solidFill>
              </a:rPr>
              <a:t>Path 1</a:t>
            </a:r>
            <a:endParaRPr lang="en-US" sz="1400" dirty="0">
              <a:solidFill>
                <a:schemeClr val="bg1"/>
              </a:solidFill>
            </a:endParaRPr>
          </a:p>
        </p:txBody>
      </p:sp>
      <p:sp>
        <p:nvSpPr>
          <p:cNvPr id="41" name="TextBox 40"/>
          <p:cNvSpPr txBox="1"/>
          <p:nvPr/>
        </p:nvSpPr>
        <p:spPr>
          <a:xfrm>
            <a:off x="2311400" y="4588935"/>
            <a:ext cx="1176867" cy="400110"/>
          </a:xfrm>
          <a:prstGeom prst="rect">
            <a:avLst/>
          </a:prstGeom>
          <a:noFill/>
        </p:spPr>
        <p:txBody>
          <a:bodyPr wrap="square" rtlCol="0">
            <a:spAutoFit/>
          </a:bodyPr>
          <a:lstStyle/>
          <a:p>
            <a:r>
              <a:rPr lang="en-US" sz="2000" dirty="0" smtClean="0">
                <a:solidFill>
                  <a:schemeClr val="bg1"/>
                </a:solidFill>
              </a:rPr>
              <a:t>…</a:t>
            </a:r>
            <a:endParaRPr lang="en-US" sz="1400" dirty="0">
              <a:solidFill>
                <a:schemeClr val="bg1"/>
              </a:solidFill>
            </a:endParaRPr>
          </a:p>
        </p:txBody>
      </p:sp>
      <p:sp>
        <p:nvSpPr>
          <p:cNvPr id="42" name="TextBox 41"/>
          <p:cNvSpPr txBox="1"/>
          <p:nvPr/>
        </p:nvSpPr>
        <p:spPr>
          <a:xfrm>
            <a:off x="2243667" y="5181602"/>
            <a:ext cx="1176867" cy="400110"/>
          </a:xfrm>
          <a:prstGeom prst="rect">
            <a:avLst/>
          </a:prstGeom>
          <a:noFill/>
        </p:spPr>
        <p:txBody>
          <a:bodyPr wrap="square" rtlCol="0">
            <a:spAutoFit/>
          </a:bodyPr>
          <a:lstStyle/>
          <a:p>
            <a:r>
              <a:rPr lang="en-US" sz="2000" dirty="0" smtClean="0">
                <a:solidFill>
                  <a:schemeClr val="bg1"/>
                </a:solidFill>
              </a:rPr>
              <a:t>Path N</a:t>
            </a:r>
            <a:endParaRPr lang="en-US" sz="1400" dirty="0">
              <a:solidFill>
                <a:schemeClr val="bg1"/>
              </a:solidFill>
            </a:endParaRPr>
          </a:p>
        </p:txBody>
      </p:sp>
      <p:cxnSp>
        <p:nvCxnSpPr>
          <p:cNvPr id="44" name="Elbow Connector 43"/>
          <p:cNvCxnSpPr>
            <a:stCxn id="5" idx="3"/>
            <a:endCxn id="35" idx="3"/>
          </p:cNvCxnSpPr>
          <p:nvPr/>
        </p:nvCxnSpPr>
        <p:spPr>
          <a:xfrm flipH="1">
            <a:off x="6841066" y="1955801"/>
            <a:ext cx="1236134" cy="2269065"/>
          </a:xfrm>
          <a:prstGeom prst="bentConnector3">
            <a:avLst>
              <a:gd name="adj1" fmla="val -18493"/>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Elbow Connector 47"/>
          <p:cNvCxnSpPr>
            <a:stCxn id="35" idx="1"/>
            <a:endCxn id="37" idx="1"/>
          </p:cNvCxnSpPr>
          <p:nvPr/>
        </p:nvCxnSpPr>
        <p:spPr>
          <a:xfrm rot="10800000" flipV="1">
            <a:off x="2167466" y="4224866"/>
            <a:ext cx="1588" cy="575734"/>
          </a:xfrm>
          <a:prstGeom prst="bentConnector3">
            <a:avLst>
              <a:gd name="adj1" fmla="val 14395466"/>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1" name="Elbow Connector 50"/>
          <p:cNvCxnSpPr>
            <a:stCxn id="37" idx="1"/>
            <a:endCxn id="38" idx="1"/>
          </p:cNvCxnSpPr>
          <p:nvPr/>
        </p:nvCxnSpPr>
        <p:spPr>
          <a:xfrm rot="10800000" flipV="1">
            <a:off x="2167466" y="4800600"/>
            <a:ext cx="1588" cy="575732"/>
          </a:xfrm>
          <a:prstGeom prst="bentConnector3">
            <a:avLst>
              <a:gd name="adj1" fmla="val 14395466"/>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38" idx="2"/>
            <a:endCxn id="12" idx="0"/>
          </p:cNvCxnSpPr>
          <p:nvPr/>
        </p:nvCxnSpPr>
        <p:spPr>
          <a:xfrm rot="16200000" flipH="1">
            <a:off x="4187824" y="5904441"/>
            <a:ext cx="641351" cy="8466"/>
          </a:xfrm>
          <a:prstGeom prst="straightConnector1">
            <a:avLst/>
          </a:prstGeom>
          <a:ln w="508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1292374"/>
            <a:ext cx="9144000" cy="4566564"/>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6" name="Picture 15" descr="poweredge.png"/>
          <p:cNvPicPr>
            <a:picLocks noChangeAspect="1"/>
          </p:cNvPicPr>
          <p:nvPr/>
        </p:nvPicPr>
        <p:blipFill>
          <a:blip r:embed="rId3"/>
          <a:stretch>
            <a:fillRect/>
          </a:stretch>
        </p:blipFill>
        <p:spPr>
          <a:xfrm>
            <a:off x="6062133" y="4311481"/>
            <a:ext cx="2455333" cy="1056401"/>
          </a:xfrm>
          <a:prstGeom prst="rect">
            <a:avLst/>
          </a:prstGeom>
        </p:spPr>
      </p:pic>
      <p:sp>
        <p:nvSpPr>
          <p:cNvPr id="2" name="TextBox 1"/>
          <p:cNvSpPr txBox="1"/>
          <p:nvPr/>
        </p:nvSpPr>
        <p:spPr>
          <a:xfrm>
            <a:off x="2540000" y="1134534"/>
            <a:ext cx="4690534" cy="523220"/>
          </a:xfrm>
          <a:prstGeom prst="rect">
            <a:avLst/>
          </a:prstGeom>
          <a:noFill/>
        </p:spPr>
        <p:txBody>
          <a:bodyPr wrap="square" rtlCol="0">
            <a:spAutoFit/>
          </a:bodyPr>
          <a:lstStyle/>
          <a:p>
            <a:pPr algn="ctr"/>
            <a:r>
              <a:rPr lang="en-US" sz="2800" dirty="0" smtClean="0"/>
              <a:t>Event-level parallelization</a:t>
            </a:r>
          </a:p>
        </p:txBody>
      </p:sp>
      <p:sp>
        <p:nvSpPr>
          <p:cNvPr id="3" name="Can 2"/>
          <p:cNvSpPr/>
          <p:nvPr/>
        </p:nvSpPr>
        <p:spPr>
          <a:xfrm>
            <a:off x="1270000" y="2658531"/>
            <a:ext cx="1879599" cy="1862667"/>
          </a:xfrm>
          <a:prstGeom prst="can">
            <a:avLst/>
          </a:prstGeom>
          <a:solidFill>
            <a:schemeClr val="tx2">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000000"/>
              </a:solidFill>
            </a:endParaRPr>
          </a:p>
        </p:txBody>
      </p:sp>
      <p:grpSp>
        <p:nvGrpSpPr>
          <p:cNvPr id="8" name="Group 7"/>
          <p:cNvGrpSpPr/>
          <p:nvPr/>
        </p:nvGrpSpPr>
        <p:grpSpPr>
          <a:xfrm>
            <a:off x="1540932" y="3191933"/>
            <a:ext cx="1320799" cy="1066800"/>
            <a:chOff x="5689600" y="2294467"/>
            <a:chExt cx="1320799" cy="1066800"/>
          </a:xfrm>
        </p:grpSpPr>
        <p:sp>
          <p:nvSpPr>
            <p:cNvPr id="4" name="Rectangle 3"/>
            <p:cNvSpPr/>
            <p:nvPr/>
          </p:nvSpPr>
          <p:spPr>
            <a:xfrm>
              <a:off x="5689600" y="2294467"/>
              <a:ext cx="863599" cy="609600"/>
            </a:xfrm>
            <a:prstGeom prst="rect">
              <a:avLst/>
            </a:prstGeom>
            <a:solidFill>
              <a:schemeClr val="accent6">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5842000" y="2446867"/>
              <a:ext cx="863599" cy="609600"/>
            </a:xfrm>
            <a:prstGeom prst="rect">
              <a:avLst/>
            </a:prstGeom>
            <a:solidFill>
              <a:schemeClr val="accent6">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p:nvSpPr>
          <p:spPr>
            <a:xfrm>
              <a:off x="5994400" y="2599267"/>
              <a:ext cx="863599" cy="609600"/>
            </a:xfrm>
            <a:prstGeom prst="rect">
              <a:avLst/>
            </a:prstGeom>
            <a:solidFill>
              <a:schemeClr val="accent6">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Rectangle 6"/>
            <p:cNvSpPr/>
            <p:nvPr/>
          </p:nvSpPr>
          <p:spPr>
            <a:xfrm>
              <a:off x="6146800" y="2751667"/>
              <a:ext cx="863599" cy="609600"/>
            </a:xfrm>
            <a:prstGeom prst="rect">
              <a:avLst/>
            </a:prstGeom>
            <a:solidFill>
              <a:schemeClr val="accent6">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1168401" y="4555065"/>
            <a:ext cx="2150532" cy="523220"/>
          </a:xfrm>
          <a:prstGeom prst="rect">
            <a:avLst/>
          </a:prstGeom>
          <a:noFill/>
        </p:spPr>
        <p:txBody>
          <a:bodyPr wrap="square" rtlCol="0">
            <a:spAutoFit/>
          </a:bodyPr>
          <a:lstStyle/>
          <a:p>
            <a:pPr algn="ctr"/>
            <a:r>
              <a:rPr lang="en-US" sz="2800" dirty="0" smtClean="0"/>
              <a:t>Events</a:t>
            </a:r>
            <a:endParaRPr lang="en-US" dirty="0"/>
          </a:p>
        </p:txBody>
      </p:sp>
      <p:pic>
        <p:nvPicPr>
          <p:cNvPr id="15" name="Picture 14" descr="poweredge.png"/>
          <p:cNvPicPr>
            <a:picLocks noChangeAspect="1"/>
          </p:cNvPicPr>
          <p:nvPr/>
        </p:nvPicPr>
        <p:blipFill>
          <a:blip r:embed="rId3"/>
          <a:stretch>
            <a:fillRect/>
          </a:stretch>
        </p:blipFill>
        <p:spPr>
          <a:xfrm>
            <a:off x="6112931" y="3543835"/>
            <a:ext cx="2455333" cy="1056401"/>
          </a:xfrm>
          <a:prstGeom prst="rect">
            <a:avLst/>
          </a:prstGeom>
        </p:spPr>
      </p:pic>
      <p:pic>
        <p:nvPicPr>
          <p:cNvPr id="14" name="Picture 13" descr="poweredge.png"/>
          <p:cNvPicPr>
            <a:picLocks noChangeAspect="1"/>
          </p:cNvPicPr>
          <p:nvPr/>
        </p:nvPicPr>
        <p:blipFill>
          <a:blip r:embed="rId3"/>
          <a:stretch>
            <a:fillRect/>
          </a:stretch>
        </p:blipFill>
        <p:spPr>
          <a:xfrm>
            <a:off x="6180666" y="2764897"/>
            <a:ext cx="2455333" cy="1056401"/>
          </a:xfrm>
          <a:prstGeom prst="rect">
            <a:avLst/>
          </a:prstGeom>
        </p:spPr>
      </p:pic>
      <p:pic>
        <p:nvPicPr>
          <p:cNvPr id="13" name="Picture 12" descr="poweredge.png"/>
          <p:cNvPicPr>
            <a:picLocks noChangeAspect="1"/>
          </p:cNvPicPr>
          <p:nvPr/>
        </p:nvPicPr>
        <p:blipFill>
          <a:blip r:embed="rId3"/>
          <a:stretch>
            <a:fillRect/>
          </a:stretch>
        </p:blipFill>
        <p:spPr>
          <a:xfrm>
            <a:off x="6214533" y="1969024"/>
            <a:ext cx="2455333" cy="1056401"/>
          </a:xfrm>
          <a:prstGeom prst="rect">
            <a:avLst/>
          </a:prstGeom>
        </p:spPr>
      </p:pic>
      <p:sp>
        <p:nvSpPr>
          <p:cNvPr id="17" name="Rectangle 16"/>
          <p:cNvSpPr/>
          <p:nvPr/>
        </p:nvSpPr>
        <p:spPr>
          <a:xfrm>
            <a:off x="5113859" y="2260601"/>
            <a:ext cx="863599" cy="609600"/>
          </a:xfrm>
          <a:prstGeom prst="rect">
            <a:avLst/>
          </a:prstGeom>
          <a:solidFill>
            <a:schemeClr val="accent6">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Rectangle 17"/>
          <p:cNvSpPr/>
          <p:nvPr/>
        </p:nvSpPr>
        <p:spPr>
          <a:xfrm>
            <a:off x="5113860" y="3039535"/>
            <a:ext cx="863599" cy="609600"/>
          </a:xfrm>
          <a:prstGeom prst="rect">
            <a:avLst/>
          </a:prstGeom>
          <a:solidFill>
            <a:schemeClr val="accent6">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p:cNvSpPr/>
          <p:nvPr/>
        </p:nvSpPr>
        <p:spPr>
          <a:xfrm>
            <a:off x="5113860" y="3852336"/>
            <a:ext cx="863599" cy="609600"/>
          </a:xfrm>
          <a:prstGeom prst="rect">
            <a:avLst/>
          </a:prstGeom>
          <a:solidFill>
            <a:schemeClr val="accent6">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5113860" y="4665136"/>
            <a:ext cx="863599" cy="609600"/>
          </a:xfrm>
          <a:prstGeom prst="rect">
            <a:avLst/>
          </a:prstGeom>
          <a:solidFill>
            <a:schemeClr val="accent6">
              <a:lumMod val="60000"/>
              <a:lumOff val="4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2" name="Straight Arrow Connector 21"/>
          <p:cNvCxnSpPr>
            <a:stCxn id="3" idx="4"/>
            <a:endCxn id="17" idx="1"/>
          </p:cNvCxnSpPr>
          <p:nvPr/>
        </p:nvCxnSpPr>
        <p:spPr>
          <a:xfrm flipV="1">
            <a:off x="3149599" y="2565401"/>
            <a:ext cx="1964260" cy="1024464"/>
          </a:xfrm>
          <a:prstGeom prst="straightConnector1">
            <a:avLst/>
          </a:prstGeom>
          <a:ln w="476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3" idx="4"/>
            <a:endCxn id="18" idx="1"/>
          </p:cNvCxnSpPr>
          <p:nvPr/>
        </p:nvCxnSpPr>
        <p:spPr>
          <a:xfrm flipV="1">
            <a:off x="3149599" y="3344335"/>
            <a:ext cx="1964261" cy="245530"/>
          </a:xfrm>
          <a:prstGeom prst="straightConnector1">
            <a:avLst/>
          </a:prstGeom>
          <a:ln w="476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3" idx="4"/>
            <a:endCxn id="19" idx="1"/>
          </p:cNvCxnSpPr>
          <p:nvPr/>
        </p:nvCxnSpPr>
        <p:spPr>
          <a:xfrm>
            <a:off x="3149599" y="3589865"/>
            <a:ext cx="1964261" cy="567271"/>
          </a:xfrm>
          <a:prstGeom prst="straightConnector1">
            <a:avLst/>
          </a:prstGeom>
          <a:ln w="476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3" idx="4"/>
            <a:endCxn id="20" idx="1"/>
          </p:cNvCxnSpPr>
          <p:nvPr/>
        </p:nvCxnSpPr>
        <p:spPr>
          <a:xfrm>
            <a:off x="3149599" y="3589865"/>
            <a:ext cx="1964261" cy="1380071"/>
          </a:xfrm>
          <a:prstGeom prst="straightConnector1">
            <a:avLst/>
          </a:prstGeom>
          <a:ln w="4762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845733" y="2726266"/>
            <a:ext cx="5503333" cy="769441"/>
          </a:xfrm>
          <a:prstGeom prst="rect">
            <a:avLst/>
          </a:prstGeom>
          <a:noFill/>
        </p:spPr>
        <p:txBody>
          <a:bodyPr wrap="square" rtlCol="0">
            <a:spAutoFit/>
          </a:bodyPr>
          <a:lstStyle/>
          <a:p>
            <a:pPr algn="ctr"/>
            <a:r>
              <a:rPr lang="en-US" sz="2400" dirty="0" smtClean="0"/>
              <a:t>Worldwide LHC Computing Grid (WLCG)</a:t>
            </a:r>
          </a:p>
          <a:p>
            <a:pPr algn="ctr"/>
            <a:r>
              <a:rPr lang="en-US" sz="2000" dirty="0" smtClean="0"/>
              <a:t>Based on Grid architecture</a:t>
            </a:r>
            <a:endParaRPr lang="en-US"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76200" y="2362200"/>
            <a:ext cx="2057400" cy="523220"/>
          </a:xfrm>
          <a:prstGeom prst="rect">
            <a:avLst/>
          </a:prstGeom>
          <a:noFill/>
        </p:spPr>
        <p:txBody>
          <a:bodyPr wrap="square" rtlCol="0">
            <a:spAutoFit/>
          </a:bodyPr>
          <a:lstStyle/>
          <a:p>
            <a:r>
              <a:rPr lang="en-US" sz="2800" b="1" dirty="0" smtClean="0"/>
              <a:t>ECAL</a:t>
            </a:r>
            <a:endParaRPr lang="en-US" sz="2800" b="1" dirty="0"/>
          </a:p>
        </p:txBody>
      </p:sp>
      <p:pic>
        <p:nvPicPr>
          <p:cNvPr id="4" name="Picture 3"/>
          <p:cNvPicPr>
            <a:picLocks noChangeAspect="1"/>
          </p:cNvPicPr>
          <p:nvPr/>
        </p:nvPicPr>
        <p:blipFill>
          <a:blip r:embed="rId3"/>
          <a:stretch>
            <a:fillRect/>
          </a:stretch>
        </p:blipFill>
        <p:spPr>
          <a:xfrm>
            <a:off x="5638800" y="0"/>
            <a:ext cx="3505200" cy="2285999"/>
          </a:xfrm>
          <a:prstGeom prst="rect">
            <a:avLst/>
          </a:prstGeom>
        </p:spPr>
      </p:pic>
      <p:sp>
        <p:nvSpPr>
          <p:cNvPr id="5" name="TextBox 4"/>
          <p:cNvSpPr txBox="1"/>
          <p:nvPr/>
        </p:nvSpPr>
        <p:spPr>
          <a:xfrm>
            <a:off x="6858000" y="2438400"/>
            <a:ext cx="2057400" cy="523220"/>
          </a:xfrm>
          <a:prstGeom prst="rect">
            <a:avLst/>
          </a:prstGeom>
          <a:noFill/>
        </p:spPr>
        <p:txBody>
          <a:bodyPr wrap="square" rtlCol="0">
            <a:spAutoFit/>
          </a:bodyPr>
          <a:lstStyle/>
          <a:p>
            <a:pPr algn="r"/>
            <a:r>
              <a:rPr lang="en-US" sz="2800" b="1" dirty="0" smtClean="0"/>
              <a:t>Tracker</a:t>
            </a:r>
            <a:endParaRPr lang="en-US" sz="2800" b="1" dirty="0"/>
          </a:p>
        </p:txBody>
      </p:sp>
      <p:pic>
        <p:nvPicPr>
          <p:cNvPr id="6" name="Picture 5" descr="cms_muons.jpg"/>
          <p:cNvPicPr>
            <a:picLocks noChangeAspect="1"/>
          </p:cNvPicPr>
          <p:nvPr/>
        </p:nvPicPr>
        <p:blipFill>
          <a:blip r:embed="rId4"/>
          <a:srcRect l="3126"/>
          <a:stretch>
            <a:fillRect/>
          </a:stretch>
        </p:blipFill>
        <p:spPr>
          <a:xfrm rot="5400000">
            <a:off x="6084554" y="3798556"/>
            <a:ext cx="2574906" cy="3543982"/>
          </a:xfrm>
          <a:prstGeom prst="rect">
            <a:avLst/>
          </a:prstGeom>
        </p:spPr>
      </p:pic>
      <p:sp>
        <p:nvSpPr>
          <p:cNvPr id="7" name="TextBox 6"/>
          <p:cNvSpPr txBox="1"/>
          <p:nvPr/>
        </p:nvSpPr>
        <p:spPr>
          <a:xfrm>
            <a:off x="6858000" y="3743980"/>
            <a:ext cx="2057400" cy="523220"/>
          </a:xfrm>
          <a:prstGeom prst="rect">
            <a:avLst/>
          </a:prstGeom>
          <a:noFill/>
        </p:spPr>
        <p:txBody>
          <a:bodyPr wrap="square" rtlCol="0">
            <a:spAutoFit/>
          </a:bodyPr>
          <a:lstStyle/>
          <a:p>
            <a:pPr algn="r"/>
            <a:r>
              <a:rPr lang="en-US" sz="2800" b="1" dirty="0" err="1" smtClean="0"/>
              <a:t>Muons</a:t>
            </a:r>
            <a:endParaRPr lang="en-US" sz="2800" b="1" dirty="0"/>
          </a:p>
        </p:txBody>
      </p:sp>
      <p:sp>
        <p:nvSpPr>
          <p:cNvPr id="10" name="TextBox 9"/>
          <p:cNvSpPr txBox="1"/>
          <p:nvPr/>
        </p:nvSpPr>
        <p:spPr>
          <a:xfrm>
            <a:off x="76200" y="3743980"/>
            <a:ext cx="2057400" cy="523220"/>
          </a:xfrm>
          <a:prstGeom prst="rect">
            <a:avLst/>
          </a:prstGeom>
          <a:noFill/>
        </p:spPr>
        <p:txBody>
          <a:bodyPr wrap="square" rtlCol="0">
            <a:spAutoFit/>
          </a:bodyPr>
          <a:lstStyle/>
          <a:p>
            <a:r>
              <a:rPr lang="en-US" sz="2800" b="1" dirty="0" smtClean="0"/>
              <a:t>HCAL</a:t>
            </a:r>
            <a:endParaRPr lang="en-US" sz="2800" b="1" dirty="0"/>
          </a:p>
        </p:txBody>
      </p:sp>
      <p:pic>
        <p:nvPicPr>
          <p:cNvPr id="11" name="Picture 10" descr="cms_ecal3.jpg"/>
          <p:cNvPicPr>
            <a:picLocks noChangeAspect="1"/>
          </p:cNvPicPr>
          <p:nvPr/>
        </p:nvPicPr>
        <p:blipFill>
          <a:blip r:embed="rId5"/>
          <a:stretch>
            <a:fillRect/>
          </a:stretch>
        </p:blipFill>
        <p:spPr>
          <a:xfrm>
            <a:off x="0" y="1"/>
            <a:ext cx="3447963" cy="2286000"/>
          </a:xfrm>
          <a:prstGeom prst="rect">
            <a:avLst/>
          </a:prstGeom>
        </p:spPr>
      </p:pic>
      <p:pic>
        <p:nvPicPr>
          <p:cNvPr id="13" name="Picture 12" descr="cms_hcal3.jpg"/>
          <p:cNvPicPr>
            <a:picLocks noChangeAspect="1"/>
          </p:cNvPicPr>
          <p:nvPr/>
        </p:nvPicPr>
        <p:blipFill>
          <a:blip r:embed="rId6"/>
          <a:srcRect l="6901"/>
          <a:stretch>
            <a:fillRect/>
          </a:stretch>
        </p:blipFill>
        <p:spPr>
          <a:xfrm>
            <a:off x="0" y="4283094"/>
            <a:ext cx="3581400" cy="2574906"/>
          </a:xfrm>
          <a:prstGeom prst="rect">
            <a:avLst/>
          </a:prstGeom>
        </p:spPr>
      </p:pic>
      <p:grpSp>
        <p:nvGrpSpPr>
          <p:cNvPr id="27" name="Group 26"/>
          <p:cNvGrpSpPr/>
          <p:nvPr/>
        </p:nvGrpSpPr>
        <p:grpSpPr>
          <a:xfrm>
            <a:off x="990600" y="2286000"/>
            <a:ext cx="6934200" cy="1997094"/>
            <a:chOff x="990600" y="2286000"/>
            <a:chExt cx="6934200" cy="1997094"/>
          </a:xfrm>
        </p:grpSpPr>
        <p:cxnSp>
          <p:nvCxnSpPr>
            <p:cNvPr id="18" name="Straight Arrow Connector 17"/>
            <p:cNvCxnSpPr/>
            <p:nvPr/>
          </p:nvCxnSpPr>
          <p:spPr>
            <a:xfrm rot="10800000" flipV="1">
              <a:off x="4876800" y="2286000"/>
              <a:ext cx="762000" cy="599420"/>
            </a:xfrm>
            <a:prstGeom prst="straightConnector1">
              <a:avLst/>
            </a:prstGeom>
            <a:ln w="4762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10800000">
              <a:off x="4896040" y="3683674"/>
              <a:ext cx="762000" cy="599420"/>
            </a:xfrm>
            <a:prstGeom prst="straightConnector1">
              <a:avLst/>
            </a:prstGeom>
            <a:ln w="4762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flipH="1">
              <a:off x="3505201" y="3683674"/>
              <a:ext cx="762000" cy="599420"/>
            </a:xfrm>
            <a:prstGeom prst="straightConnector1">
              <a:avLst/>
            </a:prstGeom>
            <a:ln w="4762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10800000" flipH="1" flipV="1">
              <a:off x="3505200" y="2296179"/>
              <a:ext cx="762000" cy="599420"/>
            </a:xfrm>
            <a:prstGeom prst="straightConnector1">
              <a:avLst/>
            </a:prstGeom>
            <a:ln w="4762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990600" y="2895600"/>
              <a:ext cx="6934200" cy="769441"/>
            </a:xfrm>
            <a:prstGeom prst="rect">
              <a:avLst/>
            </a:prstGeom>
            <a:noFill/>
          </p:spPr>
          <p:txBody>
            <a:bodyPr wrap="square" rtlCol="0">
              <a:spAutoFit/>
            </a:bodyPr>
            <a:lstStyle/>
            <a:p>
              <a:pPr algn="ctr"/>
              <a:r>
                <a:rPr lang="en-US" sz="4400" b="1" dirty="0" smtClean="0">
                  <a:solidFill>
                    <a:srgbClr val="FF0000"/>
                  </a:solidFill>
                </a:rPr>
                <a:t>Over 40 TB/second</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Rectangle 4"/>
          <p:cNvSpPr txBox="1">
            <a:spLocks noChangeArrowheads="1"/>
          </p:cNvSpPr>
          <p:nvPr/>
        </p:nvSpPr>
        <p:spPr bwMode="auto">
          <a:xfrm>
            <a:off x="5621874" y="2853263"/>
            <a:ext cx="1625600" cy="4487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ctr" defTabSz="914400" rtl="0" eaLnBrk="1" fontAlgn="base" latinLnBrk="0" hangingPunct="1">
              <a:lnSpc>
                <a:spcPct val="90000"/>
              </a:lnSpc>
              <a:spcBef>
                <a:spcPct val="20000"/>
              </a:spcBef>
              <a:spcAft>
                <a:spcPct val="0"/>
              </a:spcAft>
              <a:buClrTx/>
              <a:buSzTx/>
              <a:buFontTx/>
              <a:buNone/>
              <a:tabLst/>
              <a:defRPr/>
            </a:pPr>
            <a:r>
              <a:rPr kumimoji="0" lang="en-US" altLang="zh-CN" sz="2400" b="1" i="0" u="none" strike="noStrike" kern="0" cap="none" spc="0" normalizeH="0" baseline="0" noProof="0" dirty="0" smtClean="0">
                <a:ln>
                  <a:noFill/>
                </a:ln>
                <a:solidFill>
                  <a:schemeClr val="tx1"/>
                </a:solidFill>
                <a:effectLst/>
                <a:uLnTx/>
                <a:uFillTx/>
                <a:latin typeface="+mn-lt"/>
                <a:ea typeface="宋体" charset="-122"/>
                <a:cs typeface="宋体" charset="-122"/>
              </a:rPr>
              <a:t>The Grid</a:t>
            </a:r>
          </a:p>
          <a:p>
            <a:pPr marL="342900" marR="0" lvl="0" indent="-342900" algn="ctr" defTabSz="914400" rtl="0" eaLnBrk="1" fontAlgn="base" latinLnBrk="0" hangingPunct="1">
              <a:lnSpc>
                <a:spcPct val="90000"/>
              </a:lnSpc>
              <a:spcBef>
                <a:spcPct val="20000"/>
              </a:spcBef>
              <a:spcAft>
                <a:spcPct val="0"/>
              </a:spcAft>
              <a:buClrTx/>
              <a:buSzTx/>
              <a:buFontTx/>
              <a:buNone/>
              <a:tabLst/>
              <a:defRPr/>
            </a:pPr>
            <a:endParaRPr kumimoji="0" lang="en-US" altLang="zh-CN" sz="1800" b="1" i="0" u="none" strike="noStrike" kern="0" cap="none" spc="0" normalizeH="0" baseline="0" noProof="0" dirty="0">
              <a:ln>
                <a:noFill/>
              </a:ln>
              <a:solidFill>
                <a:schemeClr val="tx1"/>
              </a:solidFill>
              <a:effectLst/>
              <a:uLnTx/>
              <a:uFillTx/>
              <a:latin typeface="+mn-lt"/>
              <a:ea typeface="宋体" charset="-122"/>
              <a:cs typeface="宋体" charset="-122"/>
            </a:endParaRPr>
          </a:p>
        </p:txBody>
      </p:sp>
      <p:cxnSp>
        <p:nvCxnSpPr>
          <p:cNvPr id="5" name="Straight Arrow Connector 4"/>
          <p:cNvCxnSpPr>
            <a:endCxn id="3" idx="1"/>
          </p:cNvCxnSpPr>
          <p:nvPr/>
        </p:nvCxnSpPr>
        <p:spPr>
          <a:xfrm flipV="1">
            <a:off x="3200402" y="3077630"/>
            <a:ext cx="2421472" cy="12701"/>
          </a:xfrm>
          <a:prstGeom prst="straightConnector1">
            <a:avLst/>
          </a:prstGeom>
          <a:ln w="50800">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59466" y="3488267"/>
            <a:ext cx="5520267" cy="707886"/>
          </a:xfrm>
          <a:prstGeom prst="rect">
            <a:avLst/>
          </a:prstGeom>
          <a:noFill/>
        </p:spPr>
        <p:txBody>
          <a:bodyPr wrap="square" rtlCol="0">
            <a:spAutoFit/>
          </a:bodyPr>
          <a:lstStyle/>
          <a:p>
            <a:pPr algn="ctr"/>
            <a:r>
              <a:rPr lang="en-US" sz="2000" dirty="0" smtClean="0"/>
              <a:t>Transparent access to resources</a:t>
            </a:r>
          </a:p>
          <a:p>
            <a:pPr algn="ctr"/>
            <a:r>
              <a:rPr lang="en-US" sz="2000" dirty="0" smtClean="0"/>
              <a:t>Pooling of resources</a:t>
            </a:r>
          </a:p>
        </p:txBody>
      </p:sp>
      <p:sp>
        <p:nvSpPr>
          <p:cNvPr id="17" name="TextBox 16"/>
          <p:cNvSpPr txBox="1"/>
          <p:nvPr/>
        </p:nvSpPr>
        <p:spPr>
          <a:xfrm>
            <a:off x="1540933" y="2675466"/>
            <a:ext cx="1693334" cy="830997"/>
          </a:xfrm>
          <a:prstGeom prst="rect">
            <a:avLst/>
          </a:prstGeom>
          <a:noFill/>
        </p:spPr>
        <p:txBody>
          <a:bodyPr wrap="square" rtlCol="0">
            <a:spAutoFit/>
          </a:bodyPr>
          <a:lstStyle/>
          <a:p>
            <a:pPr algn="ctr"/>
            <a:r>
              <a:rPr lang="en-US" sz="2400" b="1" dirty="0" smtClean="0"/>
              <a:t>Electrical</a:t>
            </a:r>
          </a:p>
          <a:p>
            <a:pPr algn="ctr"/>
            <a:r>
              <a:rPr lang="en-US" sz="2400" b="1" dirty="0" smtClean="0"/>
              <a:t>Grid</a:t>
            </a:r>
            <a:endParaRPr lang="en-US" sz="2400" b="1"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2201333" y="2675467"/>
            <a:ext cx="4741333" cy="1077218"/>
          </a:xfrm>
          <a:prstGeom prst="rect">
            <a:avLst/>
          </a:prstGeom>
          <a:noFill/>
        </p:spPr>
        <p:txBody>
          <a:bodyPr wrap="square" rtlCol="0">
            <a:spAutoFit/>
          </a:bodyPr>
          <a:lstStyle/>
          <a:p>
            <a:pPr algn="ctr"/>
            <a:r>
              <a:rPr lang="en-US" sz="2400" dirty="0" smtClean="0">
                <a:solidFill>
                  <a:srgbClr val="FF0000"/>
                </a:solidFill>
              </a:rPr>
              <a:t>Two Grids Used at CERN</a:t>
            </a:r>
          </a:p>
          <a:p>
            <a:pPr algn="ctr"/>
            <a:r>
              <a:rPr lang="en-US" sz="2000" dirty="0" smtClean="0"/>
              <a:t>EGEE in Europe</a:t>
            </a:r>
          </a:p>
          <a:p>
            <a:pPr algn="ctr"/>
            <a:r>
              <a:rPr lang="en-US" sz="2000" dirty="0" smtClean="0"/>
              <a:t>Open Science Grid (OSG) elsewhere</a:t>
            </a:r>
            <a:endParaRPr lang="en-US" sz="20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a:xfrm>
            <a:off x="338668" y="1422400"/>
            <a:ext cx="3149600" cy="2912534"/>
          </a:xfrm>
          <a:prstGeom prst="rect">
            <a:avLst/>
          </a:prstGeom>
          <a:solidFill>
            <a:schemeClr val="tx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931334" y="3843867"/>
            <a:ext cx="1930400" cy="461665"/>
          </a:xfrm>
          <a:prstGeom prst="rect">
            <a:avLst/>
          </a:prstGeom>
          <a:noFill/>
        </p:spPr>
        <p:txBody>
          <a:bodyPr wrap="square" rtlCol="0">
            <a:spAutoFit/>
          </a:bodyPr>
          <a:lstStyle/>
          <a:p>
            <a:pPr algn="ctr"/>
            <a:r>
              <a:rPr lang="en-US" sz="2400" dirty="0" smtClean="0">
                <a:solidFill>
                  <a:schemeClr val="bg1"/>
                </a:solidFill>
              </a:rPr>
              <a:t>Tier-0</a:t>
            </a:r>
            <a:endParaRPr lang="en-US" sz="2400" dirty="0">
              <a:solidFill>
                <a:schemeClr val="bg1"/>
              </a:solidFill>
            </a:endParaRPr>
          </a:p>
        </p:txBody>
      </p:sp>
      <p:sp>
        <p:nvSpPr>
          <p:cNvPr id="4" name="Rounded Rectangle 3"/>
          <p:cNvSpPr/>
          <p:nvPr/>
        </p:nvSpPr>
        <p:spPr>
          <a:xfrm>
            <a:off x="237068" y="745068"/>
            <a:ext cx="1574801" cy="84666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CMS Online</a:t>
            </a:r>
          </a:p>
          <a:p>
            <a:pPr algn="ctr"/>
            <a:r>
              <a:rPr lang="en-US" dirty="0" smtClean="0"/>
              <a:t>(HLT)</a:t>
            </a:r>
            <a:endParaRPr lang="en-US" dirty="0"/>
          </a:p>
        </p:txBody>
      </p:sp>
      <p:grpSp>
        <p:nvGrpSpPr>
          <p:cNvPr id="22" name="Group 21"/>
          <p:cNvGrpSpPr/>
          <p:nvPr/>
        </p:nvGrpSpPr>
        <p:grpSpPr>
          <a:xfrm>
            <a:off x="508004" y="1879601"/>
            <a:ext cx="2844799" cy="1845731"/>
            <a:chOff x="643468" y="1879601"/>
            <a:chExt cx="2844799" cy="1845731"/>
          </a:xfrm>
        </p:grpSpPr>
        <p:sp>
          <p:nvSpPr>
            <p:cNvPr id="8" name="Magnetic Disk 7"/>
            <p:cNvSpPr/>
            <p:nvPr/>
          </p:nvSpPr>
          <p:spPr>
            <a:xfrm>
              <a:off x="677334" y="1879601"/>
              <a:ext cx="948266" cy="52493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Raw</a:t>
              </a:r>
              <a:endParaRPr lang="en-US" dirty="0"/>
            </a:p>
          </p:txBody>
        </p:sp>
        <p:sp>
          <p:nvSpPr>
            <p:cNvPr id="12" name="Magnetic Disk 11"/>
            <p:cNvSpPr/>
            <p:nvPr/>
          </p:nvSpPr>
          <p:spPr>
            <a:xfrm>
              <a:off x="643468" y="3115733"/>
              <a:ext cx="999066" cy="5588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Tape</a:t>
              </a:r>
              <a:endParaRPr lang="en-US" dirty="0"/>
            </a:p>
          </p:txBody>
        </p:sp>
        <p:cxnSp>
          <p:nvCxnSpPr>
            <p:cNvPr id="10" name="Straight Arrow Connector 9"/>
            <p:cNvCxnSpPr>
              <a:stCxn id="8" idx="3"/>
              <a:endCxn id="12" idx="0"/>
            </p:cNvCxnSpPr>
            <p:nvPr/>
          </p:nvCxnSpPr>
          <p:spPr>
            <a:xfrm rot="5400000">
              <a:off x="698502" y="2849034"/>
              <a:ext cx="897465" cy="8466"/>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2065867" y="3081866"/>
              <a:ext cx="1422400" cy="64346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First Pass</a:t>
              </a:r>
            </a:p>
            <a:p>
              <a:pPr algn="ctr"/>
              <a:r>
                <a:rPr lang="en-US" dirty="0" smtClean="0"/>
                <a:t>RECO</a:t>
              </a:r>
              <a:endParaRPr lang="en-US" dirty="0"/>
            </a:p>
          </p:txBody>
        </p:sp>
        <p:cxnSp>
          <p:nvCxnSpPr>
            <p:cNvPr id="15" name="Straight Arrow Connector 14"/>
            <p:cNvCxnSpPr>
              <a:stCxn id="14" idx="1"/>
              <a:endCxn id="12" idx="4"/>
            </p:cNvCxnSpPr>
            <p:nvPr/>
          </p:nvCxnSpPr>
          <p:spPr>
            <a:xfrm rot="10800000">
              <a:off x="1642535" y="3395133"/>
              <a:ext cx="423333" cy="8466"/>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3"/>
              <a:endCxn id="14" idx="0"/>
            </p:cNvCxnSpPr>
            <p:nvPr/>
          </p:nvCxnSpPr>
          <p:spPr>
            <a:xfrm rot="16200000" flipH="1">
              <a:off x="1625602" y="1930400"/>
              <a:ext cx="677331" cy="1625600"/>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grpSp>
      <p:sp>
        <p:nvSpPr>
          <p:cNvPr id="25" name="Rectangle 24"/>
          <p:cNvSpPr/>
          <p:nvPr/>
        </p:nvSpPr>
        <p:spPr>
          <a:xfrm>
            <a:off x="4233346" y="1185339"/>
            <a:ext cx="2794000" cy="2015067"/>
          </a:xfrm>
          <a:prstGeom prst="rect">
            <a:avLst/>
          </a:prstGeom>
          <a:solidFill>
            <a:schemeClr val="tx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385746" y="1337739"/>
            <a:ext cx="2794000" cy="2015067"/>
          </a:xfrm>
          <a:prstGeom prst="rect">
            <a:avLst/>
          </a:prstGeom>
          <a:solidFill>
            <a:schemeClr val="tx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4538146" y="1490139"/>
            <a:ext cx="2794000" cy="2015067"/>
          </a:xfrm>
          <a:prstGeom prst="rect">
            <a:avLst/>
          </a:prstGeom>
          <a:solidFill>
            <a:schemeClr val="tx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690546" y="1642539"/>
            <a:ext cx="2793990" cy="2015067"/>
          </a:xfrm>
          <a:prstGeom prst="rect">
            <a:avLst/>
          </a:prstGeom>
          <a:solidFill>
            <a:schemeClr val="tx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Magnetic Disk 28"/>
          <p:cNvSpPr/>
          <p:nvPr/>
        </p:nvSpPr>
        <p:spPr>
          <a:xfrm>
            <a:off x="4809078" y="2421473"/>
            <a:ext cx="1066800" cy="524933"/>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Tape</a:t>
            </a:r>
            <a:endParaRPr lang="en-US" dirty="0"/>
          </a:p>
        </p:txBody>
      </p:sp>
      <p:cxnSp>
        <p:nvCxnSpPr>
          <p:cNvPr id="30" name="Straight Arrow Connector 29"/>
          <p:cNvCxnSpPr>
            <a:stCxn id="14" idx="3"/>
            <a:endCxn id="29" idx="2"/>
          </p:cNvCxnSpPr>
          <p:nvPr/>
        </p:nvCxnSpPr>
        <p:spPr>
          <a:xfrm flipV="1">
            <a:off x="3352803" y="2683940"/>
            <a:ext cx="1456275" cy="719659"/>
          </a:xfrm>
          <a:prstGeom prst="straightConnector1">
            <a:avLst/>
          </a:prstGeom>
          <a:ln w="38100">
            <a:solidFill>
              <a:schemeClr val="bg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6146811" y="2438407"/>
            <a:ext cx="1219200" cy="52493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Analysis,</a:t>
            </a:r>
          </a:p>
          <a:p>
            <a:pPr algn="ctr"/>
            <a:r>
              <a:rPr lang="en-US" dirty="0" smtClean="0"/>
              <a:t>Selections</a:t>
            </a:r>
            <a:endParaRPr lang="en-US" dirty="0"/>
          </a:p>
        </p:txBody>
      </p:sp>
      <p:sp>
        <p:nvSpPr>
          <p:cNvPr id="33" name="TextBox 32"/>
          <p:cNvSpPr txBox="1"/>
          <p:nvPr/>
        </p:nvSpPr>
        <p:spPr>
          <a:xfrm>
            <a:off x="5113878" y="3166540"/>
            <a:ext cx="1930400" cy="461665"/>
          </a:xfrm>
          <a:prstGeom prst="rect">
            <a:avLst/>
          </a:prstGeom>
          <a:noFill/>
        </p:spPr>
        <p:txBody>
          <a:bodyPr wrap="square" rtlCol="0">
            <a:spAutoFit/>
          </a:bodyPr>
          <a:lstStyle/>
          <a:p>
            <a:pPr algn="ctr"/>
            <a:r>
              <a:rPr lang="en-US" sz="2400" dirty="0" smtClean="0">
                <a:solidFill>
                  <a:schemeClr val="bg1"/>
                </a:solidFill>
              </a:rPr>
              <a:t>Tier-1</a:t>
            </a:r>
            <a:endParaRPr lang="en-US" sz="2400" dirty="0">
              <a:solidFill>
                <a:schemeClr val="bg1"/>
              </a:solidFill>
            </a:endParaRPr>
          </a:p>
        </p:txBody>
      </p:sp>
      <p:cxnSp>
        <p:nvCxnSpPr>
          <p:cNvPr id="34" name="Straight Arrow Connector 33"/>
          <p:cNvCxnSpPr>
            <a:stCxn id="29" idx="4"/>
            <a:endCxn id="32" idx="1"/>
          </p:cNvCxnSpPr>
          <p:nvPr/>
        </p:nvCxnSpPr>
        <p:spPr>
          <a:xfrm>
            <a:off x="5875878" y="2683940"/>
            <a:ext cx="270933" cy="16934"/>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4" idx="2"/>
            <a:endCxn id="8" idx="0"/>
          </p:cNvCxnSpPr>
          <p:nvPr/>
        </p:nvCxnSpPr>
        <p:spPr>
          <a:xfrm rot="5400000">
            <a:off x="788814" y="1818924"/>
            <a:ext cx="462844" cy="8466"/>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48" name="Rectangle 47"/>
          <p:cNvSpPr/>
          <p:nvPr/>
        </p:nvSpPr>
        <p:spPr>
          <a:xfrm>
            <a:off x="5012267" y="3962405"/>
            <a:ext cx="4131733" cy="2895595"/>
          </a:xfrm>
          <a:prstGeom prst="rect">
            <a:avLst/>
          </a:prstGeom>
          <a:solidFill>
            <a:schemeClr val="tx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p:cNvSpPr txBox="1"/>
          <p:nvPr/>
        </p:nvSpPr>
        <p:spPr>
          <a:xfrm>
            <a:off x="6265344" y="6396335"/>
            <a:ext cx="1930400" cy="461665"/>
          </a:xfrm>
          <a:prstGeom prst="rect">
            <a:avLst/>
          </a:prstGeom>
          <a:noFill/>
        </p:spPr>
        <p:txBody>
          <a:bodyPr wrap="square" rtlCol="0">
            <a:spAutoFit/>
          </a:bodyPr>
          <a:lstStyle/>
          <a:p>
            <a:pPr algn="ctr"/>
            <a:r>
              <a:rPr lang="en-US" sz="2400" dirty="0" smtClean="0">
                <a:solidFill>
                  <a:schemeClr val="bg1"/>
                </a:solidFill>
              </a:rPr>
              <a:t>Tier-2</a:t>
            </a:r>
            <a:endParaRPr lang="en-US" sz="2400" dirty="0">
              <a:solidFill>
                <a:schemeClr val="bg1"/>
              </a:solidFill>
            </a:endParaRPr>
          </a:p>
        </p:txBody>
      </p:sp>
      <p:sp>
        <p:nvSpPr>
          <p:cNvPr id="58" name="Rectangle 57"/>
          <p:cNvSpPr/>
          <p:nvPr/>
        </p:nvSpPr>
        <p:spPr>
          <a:xfrm>
            <a:off x="5232400" y="4047068"/>
            <a:ext cx="3657599" cy="982132"/>
          </a:xfrm>
          <a:prstGeom prst="rect">
            <a:avLst/>
          </a:prstGeom>
          <a:solidFill>
            <a:schemeClr val="tx1">
              <a:lumMod val="85000"/>
            </a:schemeClr>
          </a:solidFill>
          <a:ln>
            <a:solidFill>
              <a:schemeClr val="tx1">
                <a:lumMod val="8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Magnetic Disk 52"/>
          <p:cNvSpPr/>
          <p:nvPr/>
        </p:nvSpPr>
        <p:spPr>
          <a:xfrm>
            <a:off x="6112934" y="4182540"/>
            <a:ext cx="1236133" cy="69426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Hard Drives</a:t>
            </a:r>
            <a:endParaRPr lang="en-US" dirty="0"/>
          </a:p>
        </p:txBody>
      </p:sp>
      <p:sp>
        <p:nvSpPr>
          <p:cNvPr id="57" name="TextBox 56"/>
          <p:cNvSpPr txBox="1"/>
          <p:nvPr/>
        </p:nvSpPr>
        <p:spPr>
          <a:xfrm>
            <a:off x="5215472" y="4368801"/>
            <a:ext cx="965200" cy="369332"/>
          </a:xfrm>
          <a:prstGeom prst="rect">
            <a:avLst/>
          </a:prstGeom>
          <a:noFill/>
        </p:spPr>
        <p:txBody>
          <a:bodyPr wrap="square" rtlCol="0">
            <a:spAutoFit/>
          </a:bodyPr>
          <a:lstStyle/>
          <a:p>
            <a:r>
              <a:rPr lang="en-US" dirty="0" smtClean="0">
                <a:solidFill>
                  <a:srgbClr val="000000"/>
                </a:solidFill>
              </a:rPr>
              <a:t>(Skims)</a:t>
            </a:r>
            <a:endParaRPr lang="en-US" dirty="0">
              <a:solidFill>
                <a:srgbClr val="000000"/>
              </a:solidFill>
            </a:endParaRPr>
          </a:p>
        </p:txBody>
      </p:sp>
      <p:cxnSp>
        <p:nvCxnSpPr>
          <p:cNvPr id="49" name="Straight Arrow Connector 48"/>
          <p:cNvCxnSpPr>
            <a:stCxn id="32" idx="2"/>
            <a:endCxn id="53" idx="1"/>
          </p:cNvCxnSpPr>
          <p:nvPr/>
        </p:nvCxnSpPr>
        <p:spPr>
          <a:xfrm rot="5400000">
            <a:off x="6134107" y="3560235"/>
            <a:ext cx="1219199" cy="25410"/>
          </a:xfrm>
          <a:prstGeom prst="straightConnector1">
            <a:avLst/>
          </a:prstGeom>
          <a:ln w="38100">
            <a:solidFill>
              <a:schemeClr val="bg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pic>
        <p:nvPicPr>
          <p:cNvPr id="59" name="Picture 58"/>
          <p:cNvPicPr>
            <a:picLocks noChangeAspect="1"/>
          </p:cNvPicPr>
          <p:nvPr/>
        </p:nvPicPr>
        <p:blipFill>
          <a:blip r:embed="rId3"/>
          <a:stretch>
            <a:fillRect/>
          </a:stretch>
        </p:blipFill>
        <p:spPr>
          <a:xfrm>
            <a:off x="7832123" y="4114800"/>
            <a:ext cx="950264" cy="840316"/>
          </a:xfrm>
          <a:prstGeom prst="rect">
            <a:avLst/>
          </a:prstGeom>
        </p:spPr>
      </p:pic>
      <p:cxnSp>
        <p:nvCxnSpPr>
          <p:cNvPr id="60" name="Straight Arrow Connector 59"/>
          <p:cNvCxnSpPr>
            <a:stCxn id="53" idx="4"/>
            <a:endCxn id="59" idx="1"/>
          </p:cNvCxnSpPr>
          <p:nvPr/>
        </p:nvCxnSpPr>
        <p:spPr>
          <a:xfrm>
            <a:off x="7349067" y="4529670"/>
            <a:ext cx="483056" cy="5288"/>
          </a:xfrm>
          <a:prstGeom prst="straightConnector1">
            <a:avLst/>
          </a:prstGeom>
          <a:ln w="381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5249340" y="5283200"/>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5452540" y="5283200"/>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5689607" y="5283200"/>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67"/>
          <p:cNvSpPr/>
          <p:nvPr/>
        </p:nvSpPr>
        <p:spPr>
          <a:xfrm>
            <a:off x="5960543" y="5283200"/>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p:cNvSpPr/>
          <p:nvPr/>
        </p:nvSpPr>
        <p:spPr>
          <a:xfrm>
            <a:off x="6214543" y="5283200"/>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p:cNvSpPr/>
          <p:nvPr/>
        </p:nvSpPr>
        <p:spPr>
          <a:xfrm>
            <a:off x="6485477" y="5283201"/>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p:cNvSpPr/>
          <p:nvPr/>
        </p:nvSpPr>
        <p:spPr>
          <a:xfrm>
            <a:off x="6722544" y="5283200"/>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p:cNvSpPr/>
          <p:nvPr/>
        </p:nvSpPr>
        <p:spPr>
          <a:xfrm>
            <a:off x="6959605" y="5283200"/>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7230538" y="5283200"/>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7501472" y="5283201"/>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7772405" y="5283200"/>
            <a:ext cx="1100667" cy="1013312"/>
          </a:xfrm>
          <a:prstGeom prst="rect">
            <a:avLst/>
          </a:prstGeom>
          <a:solidFill>
            <a:schemeClr val="tx1">
              <a:lumMod val="85000"/>
            </a:schemeClr>
          </a:solidFill>
          <a:ln w="15875">
            <a:solidFill>
              <a:schemeClr val="bg1"/>
            </a:solidFill>
          </a:ln>
          <a:effectLst>
            <a:innerShdw blurRad="63500" dist="50800" dir="13500000">
              <a:srgbClr val="000000">
                <a:alpha val="50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8026402" y="5469467"/>
            <a:ext cx="711200" cy="646331"/>
          </a:xfrm>
          <a:prstGeom prst="rect">
            <a:avLst/>
          </a:prstGeom>
          <a:noFill/>
        </p:spPr>
        <p:txBody>
          <a:bodyPr wrap="square" rtlCol="0">
            <a:spAutoFit/>
          </a:bodyPr>
          <a:lstStyle/>
          <a:p>
            <a:pPr algn="ctr"/>
            <a:r>
              <a:rPr lang="en-US" dirty="0" smtClean="0">
                <a:solidFill>
                  <a:srgbClr val="000000"/>
                </a:solidFill>
              </a:rPr>
              <a:t>~140</a:t>
            </a:r>
          </a:p>
          <a:p>
            <a:pPr algn="ctr"/>
            <a:r>
              <a:rPr lang="en-US" dirty="0" smtClean="0">
                <a:solidFill>
                  <a:srgbClr val="000000"/>
                </a:solidFill>
              </a:rPr>
              <a:t>sites</a:t>
            </a:r>
            <a:endParaRPr lang="en-US" dirty="0">
              <a:solidFill>
                <a:srgbClr val="00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134534" y="1439333"/>
            <a:ext cx="2302933" cy="830997"/>
          </a:xfrm>
          <a:prstGeom prst="rect">
            <a:avLst/>
          </a:prstGeom>
          <a:noFill/>
        </p:spPr>
        <p:txBody>
          <a:bodyPr wrap="square" rtlCol="0">
            <a:spAutoFit/>
          </a:bodyPr>
          <a:lstStyle/>
          <a:p>
            <a:pPr algn="ctr"/>
            <a:r>
              <a:rPr lang="en-US" sz="2400" dirty="0" smtClean="0"/>
              <a:t>Standard Grid Services</a:t>
            </a:r>
            <a:endParaRPr lang="en-US" sz="2400" dirty="0"/>
          </a:p>
        </p:txBody>
      </p:sp>
      <p:sp>
        <p:nvSpPr>
          <p:cNvPr id="3" name="Oval 2"/>
          <p:cNvSpPr/>
          <p:nvPr/>
        </p:nvSpPr>
        <p:spPr>
          <a:xfrm>
            <a:off x="423334" y="2319867"/>
            <a:ext cx="3640667" cy="3166533"/>
          </a:xfrm>
          <a:prstGeom prst="ellipse">
            <a:avLst/>
          </a:prstGeom>
          <a:no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812801" y="2827866"/>
            <a:ext cx="1236134"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Batch Queue</a:t>
            </a:r>
            <a:endParaRPr lang="en-US" dirty="0"/>
          </a:p>
        </p:txBody>
      </p:sp>
      <p:sp>
        <p:nvSpPr>
          <p:cNvPr id="5" name="Oval 4"/>
          <p:cNvSpPr/>
          <p:nvPr/>
        </p:nvSpPr>
        <p:spPr>
          <a:xfrm>
            <a:off x="2235201" y="2844798"/>
            <a:ext cx="1405466" cy="69426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File Transfer</a:t>
            </a:r>
            <a:endParaRPr lang="en-US" dirty="0"/>
          </a:p>
        </p:txBody>
      </p:sp>
      <p:sp>
        <p:nvSpPr>
          <p:cNvPr id="6" name="Oval 5"/>
          <p:cNvSpPr/>
          <p:nvPr/>
        </p:nvSpPr>
        <p:spPr>
          <a:xfrm>
            <a:off x="558801" y="3860802"/>
            <a:ext cx="1490133" cy="72813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Security</a:t>
            </a:r>
            <a:endParaRPr lang="en-US" dirty="0"/>
          </a:p>
        </p:txBody>
      </p:sp>
      <p:sp>
        <p:nvSpPr>
          <p:cNvPr id="7" name="Oval 6"/>
          <p:cNvSpPr/>
          <p:nvPr/>
        </p:nvSpPr>
        <p:spPr>
          <a:xfrm>
            <a:off x="5080000" y="2269067"/>
            <a:ext cx="3556000" cy="3183466"/>
          </a:xfrm>
          <a:prstGeom prst="ellipse">
            <a:avLst/>
          </a:prstGeom>
          <a:noFill/>
          <a:ln w="4762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706534" y="1320800"/>
            <a:ext cx="2302933" cy="830997"/>
          </a:xfrm>
          <a:prstGeom prst="rect">
            <a:avLst/>
          </a:prstGeom>
          <a:noFill/>
        </p:spPr>
        <p:txBody>
          <a:bodyPr wrap="square" rtlCol="0">
            <a:spAutoFit/>
          </a:bodyPr>
          <a:lstStyle/>
          <a:p>
            <a:pPr algn="ctr"/>
            <a:r>
              <a:rPr lang="en-US" sz="2400" dirty="0" smtClean="0"/>
              <a:t>CMS-Specific</a:t>
            </a:r>
          </a:p>
          <a:p>
            <a:pPr algn="ctr"/>
            <a:r>
              <a:rPr lang="en-US" sz="2400" dirty="0" smtClean="0"/>
              <a:t>Services</a:t>
            </a:r>
            <a:endParaRPr lang="en-US" sz="2400" dirty="0"/>
          </a:p>
        </p:txBody>
      </p:sp>
      <p:sp>
        <p:nvSpPr>
          <p:cNvPr id="9" name="Oval 8"/>
          <p:cNvSpPr/>
          <p:nvPr/>
        </p:nvSpPr>
        <p:spPr>
          <a:xfrm>
            <a:off x="5317066" y="2810932"/>
            <a:ext cx="1439334" cy="11006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Auto Job Creation</a:t>
            </a:r>
          </a:p>
          <a:p>
            <a:pPr algn="ctr"/>
            <a:r>
              <a:rPr lang="en-US" dirty="0" smtClean="0"/>
              <a:t>(CRAB)</a:t>
            </a:r>
            <a:endParaRPr lang="en-US" dirty="0"/>
          </a:p>
        </p:txBody>
      </p:sp>
      <p:sp>
        <p:nvSpPr>
          <p:cNvPr id="10" name="Oval 9"/>
          <p:cNvSpPr/>
          <p:nvPr/>
        </p:nvSpPr>
        <p:spPr>
          <a:xfrm>
            <a:off x="2184400" y="3759199"/>
            <a:ext cx="1540935" cy="88053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Storage</a:t>
            </a:r>
          </a:p>
        </p:txBody>
      </p:sp>
      <p:sp>
        <p:nvSpPr>
          <p:cNvPr id="11" name="Oval 10"/>
          <p:cNvSpPr/>
          <p:nvPr/>
        </p:nvSpPr>
        <p:spPr>
          <a:xfrm>
            <a:off x="6807200" y="2743200"/>
            <a:ext cx="1557866" cy="130386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Tiered File Transfer</a:t>
            </a:r>
          </a:p>
          <a:p>
            <a:pPr algn="ctr"/>
            <a:r>
              <a:rPr lang="en-US" dirty="0" smtClean="0"/>
              <a:t>(</a:t>
            </a:r>
            <a:r>
              <a:rPr lang="en-US" dirty="0" err="1" smtClean="0"/>
              <a:t>PhEDEx</a:t>
            </a:r>
            <a:r>
              <a:rPr lang="en-US" dirty="0" smtClean="0"/>
              <a:t>)</a:t>
            </a:r>
            <a:endParaRPr lang="en-US" dirty="0"/>
          </a:p>
        </p:txBody>
      </p:sp>
      <p:sp>
        <p:nvSpPr>
          <p:cNvPr id="12" name="Oval 11"/>
          <p:cNvSpPr/>
          <p:nvPr/>
        </p:nvSpPr>
        <p:spPr>
          <a:xfrm>
            <a:off x="5943600" y="4097867"/>
            <a:ext cx="1879600" cy="113453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Discovery (DBS/DAS)</a:t>
            </a:r>
            <a:endParaRPr lang="en-US" dirty="0"/>
          </a:p>
        </p:txBody>
      </p:sp>
      <p:sp>
        <p:nvSpPr>
          <p:cNvPr id="13" name="TextBox 12"/>
          <p:cNvSpPr txBox="1"/>
          <p:nvPr/>
        </p:nvSpPr>
        <p:spPr>
          <a:xfrm>
            <a:off x="3911600" y="3522133"/>
            <a:ext cx="1371600" cy="584776"/>
          </a:xfrm>
          <a:prstGeom prst="rect">
            <a:avLst/>
          </a:prstGeom>
          <a:noFill/>
        </p:spPr>
        <p:txBody>
          <a:bodyPr wrap="square" rtlCol="0">
            <a:spAutoFit/>
          </a:bodyPr>
          <a:lstStyle/>
          <a:p>
            <a:pPr algn="ctr"/>
            <a:r>
              <a:rPr lang="en-US" sz="3200" dirty="0" smtClean="0"/>
              <a:t>+</a:t>
            </a:r>
            <a:endParaRPr lang="en-US" sz="32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032000" y="2252133"/>
            <a:ext cx="5672667" cy="1384995"/>
          </a:xfrm>
          <a:prstGeom prst="rect">
            <a:avLst/>
          </a:prstGeom>
          <a:noFill/>
        </p:spPr>
        <p:txBody>
          <a:bodyPr wrap="square" rtlCol="0">
            <a:spAutoFit/>
          </a:bodyPr>
          <a:lstStyle/>
          <a:p>
            <a:pPr algn="ctr"/>
            <a:r>
              <a:rPr lang="en-US" sz="2800" dirty="0" smtClean="0"/>
              <a:t>Data Aggregation Service (DAS) </a:t>
            </a:r>
          </a:p>
          <a:p>
            <a:pPr algn="ctr"/>
            <a:r>
              <a:rPr lang="en-US" sz="2800" dirty="0" smtClean="0"/>
              <a:t>and </a:t>
            </a:r>
          </a:p>
          <a:p>
            <a:pPr algn="ctr"/>
            <a:r>
              <a:rPr lang="en-US" sz="2800" dirty="0" smtClean="0"/>
              <a:t>Data Bookkeeping System (DBS)</a:t>
            </a:r>
            <a:endParaRPr lang="en-US" sz="28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74624"/>
            <a:ext cx="9144000" cy="4881626"/>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28423"/>
            <a:ext cx="9144000" cy="4588127"/>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89467" y="1162050"/>
            <a:ext cx="8382000" cy="52387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065867" y="203200"/>
            <a:ext cx="5232398" cy="461665"/>
          </a:xfrm>
          <a:prstGeom prst="rect">
            <a:avLst/>
          </a:prstGeom>
          <a:noFill/>
        </p:spPr>
        <p:txBody>
          <a:bodyPr wrap="square" rtlCol="0">
            <a:spAutoFit/>
          </a:bodyPr>
          <a:lstStyle/>
          <a:p>
            <a:pPr algn="ctr"/>
            <a:r>
              <a:rPr lang="en-US" sz="2400" dirty="0" smtClean="0"/>
              <a:t>CRAB (CMS Remote Analysis Builder)</a:t>
            </a:r>
            <a:endParaRPr lang="en-US" sz="2400" dirty="0"/>
          </a:p>
        </p:txBody>
      </p:sp>
      <p:pic>
        <p:nvPicPr>
          <p:cNvPr id="4" name="Picture 2"/>
          <p:cNvPicPr>
            <a:picLocks noChangeAspect="1" noChangeArrowheads="1"/>
          </p:cNvPicPr>
          <p:nvPr/>
        </p:nvPicPr>
        <p:blipFill>
          <a:blip r:embed="rId3"/>
          <a:srcRect/>
          <a:stretch>
            <a:fillRect/>
          </a:stretch>
        </p:blipFill>
        <p:spPr bwMode="auto">
          <a:xfrm>
            <a:off x="1727201" y="831582"/>
            <a:ext cx="6163733" cy="6026418"/>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30250" y="31750"/>
            <a:ext cx="7683500" cy="67945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Box 4"/>
          <p:cNvSpPr txBox="1"/>
          <p:nvPr/>
        </p:nvSpPr>
        <p:spPr>
          <a:xfrm>
            <a:off x="1295400" y="2743200"/>
            <a:ext cx="6858000" cy="769441"/>
          </a:xfrm>
          <a:prstGeom prst="rect">
            <a:avLst/>
          </a:prstGeom>
          <a:noFill/>
        </p:spPr>
        <p:txBody>
          <a:bodyPr wrap="square" rtlCol="0">
            <a:spAutoFit/>
          </a:bodyPr>
          <a:lstStyle/>
          <a:p>
            <a:pPr algn="ctr"/>
            <a:r>
              <a:rPr lang="en-US" sz="4400" u="sng" dirty="0" smtClean="0"/>
              <a:t>Need robust filtering strategy</a:t>
            </a:r>
            <a:endParaRPr lang="en-US" sz="4400" u="sng"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2167466" y="2946400"/>
            <a:ext cx="5147733" cy="707886"/>
          </a:xfrm>
          <a:prstGeom prst="rect">
            <a:avLst/>
          </a:prstGeom>
          <a:noFill/>
        </p:spPr>
        <p:txBody>
          <a:bodyPr wrap="square" rtlCol="0">
            <a:spAutoFit/>
          </a:bodyPr>
          <a:lstStyle/>
          <a:p>
            <a:pPr algn="ctr"/>
            <a:r>
              <a:rPr lang="en-US" sz="4000" dirty="0" smtClean="0"/>
              <a:t>Thanks!</a:t>
            </a:r>
            <a:endParaRPr lang="en-US" sz="4000"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40267" y="812800"/>
            <a:ext cx="8229600" cy="5638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Tx/>
              <a:buSzTx/>
              <a:buFontTx/>
              <a:buNone/>
              <a:tabLst/>
              <a:defRPr/>
            </a:pPr>
            <a:endParaRPr kumimoji="0" lang="zh-CN" altLang="en-US" sz="1600" b="0" i="0" u="none" strike="noStrike" kern="0" cap="none" spc="0" normalizeH="0" baseline="0" noProof="0" smtClean="0">
              <a:ln>
                <a:noFill/>
              </a:ln>
              <a:solidFill>
                <a:schemeClr val="tx1"/>
              </a:solidFill>
              <a:effectLst/>
              <a:uLnTx/>
              <a:uFillTx/>
              <a:latin typeface="+mn-lt"/>
              <a:ea typeface="宋体" charset="-122"/>
              <a:cs typeface="宋体" charset="-122"/>
            </a:endParaRP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Advanced Resource Connector (NorduGrid's ARC)</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Berkeley Open Infrastructure for Network Computing (BOINC)</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Globus Toolkit</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Sun Grid Engine</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ProActive</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UNICORE</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SDSC Storage resource broker (data grid)</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gLite (EGEE)</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NInf GridRPC</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IceGrid</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Java CoG Kit</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Alchemi </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GridGain </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gridGISTICS </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Gridbus Middleware</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Vishwa </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UGP </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r>
              <a:rPr kumimoji="0" lang="en-US" altLang="zh-CN" sz="1600" b="1" i="0" u="none" strike="noStrike" kern="0" cap="none" spc="0" normalizeH="0" baseline="0" noProof="0" smtClean="0">
                <a:ln>
                  <a:noFill/>
                </a:ln>
                <a:solidFill>
                  <a:schemeClr val="tx1"/>
                </a:solidFill>
                <a:effectLst/>
                <a:uLnTx/>
                <a:uFillTx/>
                <a:latin typeface="Arial" charset="0"/>
                <a:ea typeface="宋体" charset="-122"/>
                <a:cs typeface="宋体" charset="-122"/>
              </a:rPr>
              <a:t>GRIA </a:t>
            </a:r>
            <a:endParaRPr kumimoji="0" lang="zh-CN" altLang="en-US" sz="1600" b="1" i="0" u="none" strike="noStrike" kern="0" cap="none" spc="0" normalizeH="0" baseline="0" noProof="0" dirty="0">
              <a:ln>
                <a:noFill/>
              </a:ln>
              <a:solidFill>
                <a:schemeClr val="tx1"/>
              </a:solidFill>
              <a:effectLst/>
              <a:uLnTx/>
              <a:uFillTx/>
              <a:latin typeface="Arial" charset="0"/>
              <a:ea typeface="宋体" charset="-122"/>
              <a:cs typeface="宋体" charset="-122"/>
            </a:endParaRPr>
          </a:p>
        </p:txBody>
      </p:sp>
      <p:sp>
        <p:nvSpPr>
          <p:cNvPr id="3" name="TextBox 2"/>
          <p:cNvSpPr txBox="1"/>
          <p:nvPr/>
        </p:nvSpPr>
        <p:spPr>
          <a:xfrm>
            <a:off x="1778000" y="355601"/>
            <a:ext cx="5875866" cy="523220"/>
          </a:xfrm>
          <a:prstGeom prst="rect">
            <a:avLst/>
          </a:prstGeom>
          <a:noFill/>
        </p:spPr>
        <p:txBody>
          <a:bodyPr wrap="square" rtlCol="0">
            <a:spAutoFit/>
          </a:bodyPr>
          <a:lstStyle/>
          <a:p>
            <a:r>
              <a:rPr lang="en-US" sz="2800" dirty="0" smtClean="0"/>
              <a:t>Grid Implementations and middleware</a:t>
            </a:r>
            <a:endParaRPr lang="en-US" sz="28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PSI46 Readout Chip</a:t>
            </a:r>
            <a:endParaRPr lang="en-GB" dirty="0"/>
          </a:p>
        </p:txBody>
      </p:sp>
      <p:pic>
        <p:nvPicPr>
          <p:cNvPr id="2051" name="Picture 3"/>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666130" y="1525434"/>
            <a:ext cx="3790950" cy="449580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10" name="Rectangle 9"/>
          <p:cNvSpPr/>
          <p:nvPr/>
        </p:nvSpPr>
        <p:spPr>
          <a:xfrm>
            <a:off x="1187624" y="1540932"/>
            <a:ext cx="2016224" cy="196007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TextBox 10"/>
          <p:cNvSpPr txBox="1"/>
          <p:nvPr/>
        </p:nvSpPr>
        <p:spPr>
          <a:xfrm>
            <a:off x="1530731" y="1493168"/>
            <a:ext cx="1368152" cy="369332"/>
          </a:xfrm>
          <a:prstGeom prst="rect">
            <a:avLst/>
          </a:prstGeom>
          <a:noFill/>
        </p:spPr>
        <p:txBody>
          <a:bodyPr wrap="square" rtlCol="0">
            <a:spAutoFit/>
          </a:bodyPr>
          <a:lstStyle/>
          <a:p>
            <a:pPr algn="ctr"/>
            <a:r>
              <a:rPr lang="en-US" dirty="0" smtClean="0">
                <a:solidFill>
                  <a:srgbClr val="000000"/>
                </a:solidFill>
              </a:rPr>
              <a:t>DCOL</a:t>
            </a:r>
            <a:endParaRPr lang="en-GB" dirty="0">
              <a:solidFill>
                <a:srgbClr val="000000"/>
              </a:solidFill>
            </a:endParaRPr>
          </a:p>
        </p:txBody>
      </p:sp>
      <p:sp>
        <p:nvSpPr>
          <p:cNvPr id="15" name="Content Placeholder 2"/>
          <p:cNvSpPr>
            <a:spLocks noGrp="1"/>
          </p:cNvSpPr>
          <p:nvPr>
            <p:ph idx="1"/>
          </p:nvPr>
        </p:nvSpPr>
        <p:spPr>
          <a:xfrm>
            <a:off x="4572000" y="1491030"/>
            <a:ext cx="3505200" cy="4800600"/>
          </a:xfrm>
        </p:spPr>
        <p:txBody>
          <a:bodyPr>
            <a:normAutofit fontScale="77500" lnSpcReduction="20000"/>
          </a:bodyPr>
          <a:lstStyle/>
          <a:p>
            <a:r>
              <a:rPr lang="en-US" dirty="0" smtClean="0"/>
              <a:t>Readout Scheme</a:t>
            </a:r>
          </a:p>
          <a:p>
            <a:pPr lvl="1"/>
            <a:r>
              <a:rPr lang="en-US" dirty="0" smtClean="0"/>
              <a:t>Every 25 nanoseconds, each pixel checks for a hit (charge deposit) above a programmed threshold</a:t>
            </a:r>
          </a:p>
          <a:p>
            <a:pPr lvl="1"/>
            <a:r>
              <a:rPr lang="en-US" dirty="0" smtClean="0"/>
              <a:t>If one is found, the charge, address, and time is pushed into a buffer associated with that pixel</a:t>
            </a:r>
          </a:p>
          <a:p>
            <a:pPr lvl="1"/>
            <a:r>
              <a:rPr lang="en-US" dirty="0" smtClean="0"/>
              <a:t>If the system is triggered, the buffer which corresponds to that time is read out</a:t>
            </a:r>
            <a:endParaRPr lang="en-GB" dirty="0"/>
          </a:p>
        </p:txBody>
      </p:sp>
      <p:sp>
        <p:nvSpPr>
          <p:cNvPr id="12" name="Footer Placeholder 11"/>
          <p:cNvSpPr>
            <a:spLocks noGrp="1"/>
          </p:cNvSpPr>
          <p:nvPr>
            <p:ph type="ftr" sz="quarter" idx="4294967295"/>
          </p:nvPr>
        </p:nvSpPr>
        <p:spPr>
          <a:xfrm rot="16200000">
            <a:off x="7586910" y="4048760"/>
            <a:ext cx="2367281" cy="365760"/>
          </a:xfrm>
          <a:prstGeom prst="rect">
            <a:avLst/>
          </a:prstGeom>
        </p:spPr>
        <p:txBody>
          <a:bodyPr/>
          <a:lstStyle/>
          <a:p>
            <a:r>
              <a:rPr lang="en-GB" smtClean="0"/>
              <a:t>University of Tennessee</a:t>
            </a:r>
            <a:endParaRPr lang="en-GB"/>
          </a:p>
        </p:txBody>
      </p:sp>
      <p:sp>
        <p:nvSpPr>
          <p:cNvPr id="13" name="Slide Number Placeholder 12"/>
          <p:cNvSpPr>
            <a:spLocks noGrp="1"/>
          </p:cNvSpPr>
          <p:nvPr>
            <p:ph type="sldNum" sz="quarter" idx="4294967295"/>
          </p:nvPr>
        </p:nvSpPr>
        <p:spPr>
          <a:xfrm>
            <a:off x="8531788" y="5648960"/>
            <a:ext cx="548640" cy="396240"/>
          </a:xfrm>
          <a:prstGeom prst="bracketPair">
            <a:avLst>
              <a:gd name="adj" fmla="val 17949"/>
            </a:avLst>
          </a:prstGeom>
        </p:spPr>
        <p:txBody>
          <a:bodyPr/>
          <a:lstStyle/>
          <a:p>
            <a:fld id="{8C315EF4-279D-4BC8-BBCD-E60685C7AA33}" type="slidenum">
              <a:rPr lang="en-GB" smtClean="0"/>
              <a:pPr/>
              <a:t>62</a:t>
            </a:fld>
            <a:endParaRPr lang="en-GB"/>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15541331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Charged Particle Detection</a:t>
            </a:r>
            <a:endParaRPr lang="en-GB" dirty="0"/>
          </a:p>
        </p:txBody>
      </p:sp>
      <p:sp>
        <p:nvSpPr>
          <p:cNvPr id="3" name="Content Placeholder 2"/>
          <p:cNvSpPr>
            <a:spLocks noGrp="1"/>
          </p:cNvSpPr>
          <p:nvPr>
            <p:ph idx="1"/>
          </p:nvPr>
        </p:nvSpPr>
        <p:spPr/>
        <p:txBody>
          <a:bodyPr/>
          <a:lstStyle/>
          <a:p>
            <a:r>
              <a:rPr lang="en-US" sz="2400" dirty="0" smtClean="0"/>
              <a:t>General principle: as charged particle passes through matter…</a:t>
            </a:r>
          </a:p>
          <a:p>
            <a:pPr lvl="1"/>
            <a:r>
              <a:rPr lang="en-US" sz="2000" dirty="0" smtClean="0"/>
              <a:t>Excitation, ionization, bremsstrahlung</a:t>
            </a:r>
          </a:p>
          <a:p>
            <a:pPr lvl="1"/>
            <a:r>
              <a:rPr lang="en-US" sz="2000" dirty="0" smtClean="0"/>
              <a:t>Cherenkov light</a:t>
            </a:r>
          </a:p>
          <a:p>
            <a:pPr lvl="1"/>
            <a:r>
              <a:rPr lang="en-US" sz="2000" dirty="0" smtClean="0"/>
              <a:t>Transition radiation </a:t>
            </a:r>
          </a:p>
          <a:p>
            <a:r>
              <a:rPr lang="en-US" sz="2400" dirty="0" smtClean="0"/>
              <a:t>Typical detector scenario </a:t>
            </a:r>
          </a:p>
          <a:p>
            <a:pPr lvl="1"/>
            <a:r>
              <a:rPr lang="en-US" sz="2000" dirty="0" smtClean="0"/>
              <a:t>charged particle </a:t>
            </a:r>
            <a:r>
              <a:rPr lang="en-US" sz="2000" dirty="0" smtClean="0">
                <a:sym typeface="Symbol"/>
              </a:rPr>
              <a:t> ionization  free charges  amplification  signal</a:t>
            </a:r>
          </a:p>
          <a:p>
            <a:pPr lvl="1"/>
            <a:endParaRPr lang="en-GB" sz="2000" dirty="0"/>
          </a:p>
        </p:txBody>
      </p:sp>
      <p:grpSp>
        <p:nvGrpSpPr>
          <p:cNvPr id="6" name="Group 11"/>
          <p:cNvGrpSpPr>
            <a:grpSpLocks/>
          </p:cNvGrpSpPr>
          <p:nvPr/>
        </p:nvGrpSpPr>
        <p:grpSpPr bwMode="auto">
          <a:xfrm>
            <a:off x="2676054" y="5035551"/>
            <a:ext cx="3455988" cy="1152525"/>
            <a:chOff x="476" y="1979"/>
            <a:chExt cx="2177" cy="726"/>
          </a:xfrm>
        </p:grpSpPr>
        <p:sp>
          <p:nvSpPr>
            <p:cNvPr id="35" name="Rectangle 4"/>
            <p:cNvSpPr>
              <a:spLocks noChangeArrowheads="1"/>
            </p:cNvSpPr>
            <p:nvPr/>
          </p:nvSpPr>
          <p:spPr bwMode="auto">
            <a:xfrm>
              <a:off x="476" y="1979"/>
              <a:ext cx="2177" cy="726"/>
            </a:xfrm>
            <a:prstGeom prst="rect">
              <a:avLst/>
            </a:prstGeom>
            <a:gradFill rotWithShape="1">
              <a:gsLst>
                <a:gs pos="0">
                  <a:srgbClr val="FFCC66"/>
                </a:gs>
                <a:gs pos="100000">
                  <a:srgbClr val="FFFF99"/>
                </a:gs>
              </a:gsLst>
              <a:lin ang="5400000" scaled="1"/>
            </a:gradFill>
            <a:ln w="9525">
              <a:solidFill>
                <a:schemeClr val="tx1"/>
              </a:solidFill>
              <a:miter lim="800000"/>
              <a:headEnd/>
              <a:tailEnd/>
            </a:ln>
            <a:effectLst/>
          </p:spPr>
          <p:txBody>
            <a:bodyPr wrap="none" anchor="ctr"/>
            <a:lstStyle/>
            <a:p>
              <a:endParaRPr lang="en-US"/>
            </a:p>
          </p:txBody>
        </p:sp>
        <p:sp>
          <p:nvSpPr>
            <p:cNvPr id="36" name="Rectangle 5"/>
            <p:cNvSpPr>
              <a:spLocks noChangeArrowheads="1"/>
            </p:cNvSpPr>
            <p:nvPr/>
          </p:nvSpPr>
          <p:spPr bwMode="auto">
            <a:xfrm>
              <a:off x="612" y="1979"/>
              <a:ext cx="408" cy="45"/>
            </a:xfrm>
            <a:prstGeom prst="rect">
              <a:avLst/>
            </a:prstGeom>
            <a:solidFill>
              <a:srgbClr val="A50021"/>
            </a:solidFill>
            <a:ln w="9525">
              <a:solidFill>
                <a:schemeClr val="tx1"/>
              </a:solidFill>
              <a:miter lim="800000"/>
              <a:headEnd/>
              <a:tailEnd/>
            </a:ln>
            <a:effectLst/>
          </p:spPr>
          <p:txBody>
            <a:bodyPr wrap="none" anchor="ctr"/>
            <a:lstStyle/>
            <a:p>
              <a:endParaRPr lang="en-US"/>
            </a:p>
          </p:txBody>
        </p:sp>
        <p:sp>
          <p:nvSpPr>
            <p:cNvPr id="37" name="Rectangle 6"/>
            <p:cNvSpPr>
              <a:spLocks noChangeArrowheads="1"/>
            </p:cNvSpPr>
            <p:nvPr/>
          </p:nvSpPr>
          <p:spPr bwMode="auto">
            <a:xfrm>
              <a:off x="1111" y="1979"/>
              <a:ext cx="408" cy="45"/>
            </a:xfrm>
            <a:prstGeom prst="rect">
              <a:avLst/>
            </a:prstGeom>
            <a:solidFill>
              <a:srgbClr val="A50021"/>
            </a:solidFill>
            <a:ln w="9525">
              <a:solidFill>
                <a:schemeClr val="tx1"/>
              </a:solidFill>
              <a:miter lim="800000"/>
              <a:headEnd/>
              <a:tailEnd/>
            </a:ln>
            <a:effectLst/>
          </p:spPr>
          <p:txBody>
            <a:bodyPr wrap="none" anchor="ctr"/>
            <a:lstStyle/>
            <a:p>
              <a:endParaRPr lang="en-US"/>
            </a:p>
          </p:txBody>
        </p:sp>
        <p:sp>
          <p:nvSpPr>
            <p:cNvPr id="38" name="Rectangle 7"/>
            <p:cNvSpPr>
              <a:spLocks noChangeArrowheads="1"/>
            </p:cNvSpPr>
            <p:nvPr/>
          </p:nvSpPr>
          <p:spPr bwMode="auto">
            <a:xfrm>
              <a:off x="1610" y="1979"/>
              <a:ext cx="408" cy="45"/>
            </a:xfrm>
            <a:prstGeom prst="rect">
              <a:avLst/>
            </a:prstGeom>
            <a:solidFill>
              <a:srgbClr val="A50021"/>
            </a:solidFill>
            <a:ln w="9525">
              <a:solidFill>
                <a:schemeClr val="tx1"/>
              </a:solidFill>
              <a:miter lim="800000"/>
              <a:headEnd/>
              <a:tailEnd/>
            </a:ln>
            <a:effectLst/>
          </p:spPr>
          <p:txBody>
            <a:bodyPr wrap="none" anchor="ctr"/>
            <a:lstStyle/>
            <a:p>
              <a:endParaRPr lang="en-US"/>
            </a:p>
          </p:txBody>
        </p:sp>
        <p:sp>
          <p:nvSpPr>
            <p:cNvPr id="39" name="Rectangle 8"/>
            <p:cNvSpPr>
              <a:spLocks noChangeArrowheads="1"/>
            </p:cNvSpPr>
            <p:nvPr/>
          </p:nvSpPr>
          <p:spPr bwMode="auto">
            <a:xfrm>
              <a:off x="2109" y="1979"/>
              <a:ext cx="408" cy="45"/>
            </a:xfrm>
            <a:prstGeom prst="rect">
              <a:avLst/>
            </a:prstGeom>
            <a:solidFill>
              <a:srgbClr val="A50021"/>
            </a:solidFill>
            <a:ln w="9525">
              <a:solidFill>
                <a:schemeClr val="tx1"/>
              </a:solidFill>
              <a:miter lim="800000"/>
              <a:headEnd/>
              <a:tailEnd/>
            </a:ln>
            <a:effectLst/>
          </p:spPr>
          <p:txBody>
            <a:bodyPr wrap="none" anchor="ctr"/>
            <a:lstStyle/>
            <a:p>
              <a:endParaRPr lang="en-US"/>
            </a:p>
          </p:txBody>
        </p:sp>
        <p:sp>
          <p:nvSpPr>
            <p:cNvPr id="40" name="Rectangle 9"/>
            <p:cNvSpPr>
              <a:spLocks noChangeArrowheads="1"/>
            </p:cNvSpPr>
            <p:nvPr/>
          </p:nvSpPr>
          <p:spPr bwMode="auto">
            <a:xfrm>
              <a:off x="567" y="2659"/>
              <a:ext cx="1995" cy="45"/>
            </a:xfrm>
            <a:prstGeom prst="rect">
              <a:avLst/>
            </a:prstGeom>
            <a:solidFill>
              <a:srgbClr val="660066"/>
            </a:solidFill>
            <a:ln w="9525">
              <a:solidFill>
                <a:schemeClr val="tx1"/>
              </a:solidFill>
              <a:miter lim="800000"/>
              <a:headEnd/>
              <a:tailEnd/>
            </a:ln>
            <a:effectLst/>
          </p:spPr>
          <p:txBody>
            <a:bodyPr wrap="none" anchor="ctr"/>
            <a:lstStyle/>
            <a:p>
              <a:endParaRPr lang="en-US"/>
            </a:p>
          </p:txBody>
        </p:sp>
      </p:grpSp>
      <p:sp>
        <p:nvSpPr>
          <p:cNvPr id="41" name="Text Box 18"/>
          <p:cNvSpPr txBox="1">
            <a:spLocks noChangeArrowheads="1"/>
          </p:cNvSpPr>
          <p:nvPr/>
        </p:nvSpPr>
        <p:spPr bwMode="auto">
          <a:xfrm>
            <a:off x="4839817" y="5656263"/>
            <a:ext cx="1155700" cy="396875"/>
          </a:xfrm>
          <a:prstGeom prst="rect">
            <a:avLst/>
          </a:prstGeom>
          <a:noFill/>
          <a:ln w="9525">
            <a:noFill/>
            <a:miter lim="800000"/>
            <a:headEnd/>
            <a:tailEnd/>
          </a:ln>
          <a:effectLst/>
        </p:spPr>
        <p:txBody>
          <a:bodyPr wrap="none">
            <a:spAutoFit/>
          </a:bodyPr>
          <a:lstStyle/>
          <a:p>
            <a:r>
              <a:rPr lang="en-GB" sz="2000" dirty="0">
                <a:sym typeface="SymbolPS" pitchFamily="18" charset="2"/>
              </a:rPr>
              <a:t> B field</a:t>
            </a:r>
          </a:p>
        </p:txBody>
      </p:sp>
      <p:grpSp>
        <p:nvGrpSpPr>
          <p:cNvPr id="7" name="Group 21"/>
          <p:cNvGrpSpPr>
            <a:grpSpLocks/>
          </p:cNvGrpSpPr>
          <p:nvPr/>
        </p:nvGrpSpPr>
        <p:grpSpPr bwMode="auto">
          <a:xfrm>
            <a:off x="3900017" y="4098926"/>
            <a:ext cx="908050" cy="3095625"/>
            <a:chOff x="1111" y="1389"/>
            <a:chExt cx="572" cy="1950"/>
          </a:xfrm>
        </p:grpSpPr>
        <p:sp>
          <p:nvSpPr>
            <p:cNvPr id="43" name="Line 12"/>
            <p:cNvSpPr>
              <a:spLocks noChangeShapeType="1"/>
            </p:cNvSpPr>
            <p:nvPr/>
          </p:nvSpPr>
          <p:spPr bwMode="auto">
            <a:xfrm flipV="1">
              <a:off x="1111" y="1389"/>
              <a:ext cx="0" cy="1950"/>
            </a:xfrm>
            <a:prstGeom prst="line">
              <a:avLst/>
            </a:prstGeom>
            <a:noFill/>
            <a:ln w="28575">
              <a:solidFill>
                <a:schemeClr val="tx1"/>
              </a:solidFill>
              <a:round/>
              <a:headEnd/>
              <a:tailEnd type="triangle" w="med" len="med"/>
            </a:ln>
            <a:effectLst/>
          </p:spPr>
          <p:txBody>
            <a:bodyPr/>
            <a:lstStyle/>
            <a:p>
              <a:endParaRPr lang="en-US"/>
            </a:p>
          </p:txBody>
        </p:sp>
        <p:sp>
          <p:nvSpPr>
            <p:cNvPr id="44" name="Line 14"/>
            <p:cNvSpPr>
              <a:spLocks noChangeShapeType="1"/>
            </p:cNvSpPr>
            <p:nvPr/>
          </p:nvSpPr>
          <p:spPr bwMode="auto">
            <a:xfrm>
              <a:off x="1111" y="1797"/>
              <a:ext cx="544" cy="0"/>
            </a:xfrm>
            <a:prstGeom prst="line">
              <a:avLst/>
            </a:prstGeom>
            <a:noFill/>
            <a:ln w="9525">
              <a:solidFill>
                <a:schemeClr val="tx1"/>
              </a:solidFill>
              <a:round/>
              <a:headEnd type="triangle" w="med" len="med"/>
              <a:tailEnd type="triangle" w="med" len="med"/>
            </a:ln>
            <a:effectLst/>
          </p:spPr>
          <p:txBody>
            <a:bodyPr/>
            <a:lstStyle/>
            <a:p>
              <a:endParaRPr lang="en-US"/>
            </a:p>
          </p:txBody>
        </p:sp>
        <p:sp>
          <p:nvSpPr>
            <p:cNvPr id="45" name="AutoShape 15"/>
            <p:cNvSpPr>
              <a:spLocks noChangeArrowheads="1"/>
            </p:cNvSpPr>
            <p:nvPr/>
          </p:nvSpPr>
          <p:spPr bwMode="auto">
            <a:xfrm rot="5400000">
              <a:off x="1020" y="2070"/>
              <a:ext cx="725" cy="544"/>
            </a:xfrm>
            <a:prstGeom prst="rtTriangle">
              <a:avLst/>
            </a:prstGeom>
            <a:solidFill>
              <a:srgbClr val="FF9999">
                <a:alpha val="46001"/>
              </a:srgbClr>
            </a:solidFill>
            <a:ln w="9525">
              <a:noFill/>
              <a:miter lim="800000"/>
              <a:headEnd/>
              <a:tailEnd/>
            </a:ln>
            <a:effectLst/>
          </p:spPr>
          <p:txBody>
            <a:bodyPr wrap="none" anchor="ctr"/>
            <a:lstStyle/>
            <a:p>
              <a:endParaRPr lang="en-US"/>
            </a:p>
          </p:txBody>
        </p:sp>
        <p:sp>
          <p:nvSpPr>
            <p:cNvPr id="46" name="Line 13"/>
            <p:cNvSpPr>
              <a:spLocks noChangeShapeType="1"/>
            </p:cNvSpPr>
            <p:nvPr/>
          </p:nvSpPr>
          <p:spPr bwMode="auto">
            <a:xfrm flipV="1">
              <a:off x="1111" y="1979"/>
              <a:ext cx="544" cy="725"/>
            </a:xfrm>
            <a:prstGeom prst="line">
              <a:avLst/>
            </a:prstGeom>
            <a:noFill/>
            <a:ln w="9525">
              <a:solidFill>
                <a:schemeClr val="tx1"/>
              </a:solidFill>
              <a:prstDash val="dash"/>
              <a:round/>
              <a:headEnd/>
              <a:tailEnd type="triangle" w="med" len="med"/>
            </a:ln>
            <a:effectLst/>
          </p:spPr>
          <p:txBody>
            <a:bodyPr/>
            <a:lstStyle/>
            <a:p>
              <a:endParaRPr lang="en-US"/>
            </a:p>
          </p:txBody>
        </p:sp>
        <p:sp>
          <p:nvSpPr>
            <p:cNvPr id="47" name="Text Box 20"/>
            <p:cNvSpPr txBox="1">
              <a:spLocks noChangeArrowheads="1"/>
            </p:cNvSpPr>
            <p:nvPr/>
          </p:nvSpPr>
          <p:spPr bwMode="auto">
            <a:xfrm>
              <a:off x="1127" y="1409"/>
              <a:ext cx="556" cy="404"/>
            </a:xfrm>
            <a:prstGeom prst="rect">
              <a:avLst/>
            </a:prstGeom>
            <a:noFill/>
            <a:ln w="9525">
              <a:noFill/>
              <a:miter lim="800000"/>
              <a:headEnd/>
              <a:tailEnd/>
            </a:ln>
            <a:effectLst/>
          </p:spPr>
          <p:txBody>
            <a:bodyPr wrap="none">
              <a:spAutoFit/>
            </a:bodyPr>
            <a:lstStyle/>
            <a:p>
              <a:r>
                <a:rPr lang="en-GB"/>
                <a:t>charge</a:t>
              </a:r>
            </a:p>
            <a:p>
              <a:r>
                <a:rPr lang="en-GB"/>
                <a:t>width</a:t>
              </a:r>
            </a:p>
          </p:txBody>
        </p:sp>
      </p:grpSp>
      <p:sp>
        <p:nvSpPr>
          <p:cNvPr id="48" name="Line 47"/>
          <p:cNvSpPr>
            <a:spLocks noChangeShapeType="1"/>
          </p:cNvSpPr>
          <p:nvPr/>
        </p:nvSpPr>
        <p:spPr bwMode="auto">
          <a:xfrm>
            <a:off x="2891954" y="5467351"/>
            <a:ext cx="0" cy="287337"/>
          </a:xfrm>
          <a:prstGeom prst="line">
            <a:avLst/>
          </a:prstGeom>
          <a:noFill/>
          <a:ln w="9525">
            <a:solidFill>
              <a:schemeClr val="tx1"/>
            </a:solidFill>
            <a:round/>
            <a:headEnd/>
            <a:tailEnd type="triangle" w="med" len="med"/>
          </a:ln>
          <a:effectLst/>
        </p:spPr>
        <p:txBody>
          <a:bodyPr/>
          <a:lstStyle/>
          <a:p>
            <a:endParaRPr lang="en-US"/>
          </a:p>
        </p:txBody>
      </p:sp>
      <p:sp>
        <p:nvSpPr>
          <p:cNvPr id="49" name="Text Box 48"/>
          <p:cNvSpPr txBox="1">
            <a:spLocks noChangeArrowheads="1"/>
          </p:cNvSpPr>
          <p:nvPr/>
        </p:nvSpPr>
        <p:spPr bwMode="auto">
          <a:xfrm>
            <a:off x="2868142" y="5414963"/>
            <a:ext cx="336550" cy="366713"/>
          </a:xfrm>
          <a:prstGeom prst="rect">
            <a:avLst/>
          </a:prstGeom>
          <a:noFill/>
          <a:ln w="9525">
            <a:noFill/>
            <a:miter lim="800000"/>
            <a:headEnd/>
            <a:tailEnd/>
          </a:ln>
          <a:effectLst/>
        </p:spPr>
        <p:txBody>
          <a:bodyPr wrap="none">
            <a:spAutoFit/>
          </a:bodyPr>
          <a:lstStyle/>
          <a:p>
            <a:r>
              <a:rPr lang="en-GB"/>
              <a:t>E</a:t>
            </a:r>
          </a:p>
        </p:txBody>
      </p:sp>
      <p:sp>
        <p:nvSpPr>
          <p:cNvPr id="50" name="Line 49"/>
          <p:cNvSpPr>
            <a:spLocks noChangeShapeType="1"/>
          </p:cNvSpPr>
          <p:nvPr/>
        </p:nvSpPr>
        <p:spPr bwMode="auto">
          <a:xfrm>
            <a:off x="2963392" y="5467351"/>
            <a:ext cx="144462" cy="0"/>
          </a:xfrm>
          <a:prstGeom prst="line">
            <a:avLst/>
          </a:prstGeom>
          <a:noFill/>
          <a:ln w="9525">
            <a:solidFill>
              <a:schemeClr val="tx1"/>
            </a:solidFill>
            <a:round/>
            <a:headEnd/>
            <a:tailEnd type="triangle" w="med" len="med"/>
          </a:ln>
          <a:effectLst/>
        </p:spPr>
        <p:txBody>
          <a:bodyPr/>
          <a:lstStyle/>
          <a:p>
            <a:endParaRPr lang="en-US"/>
          </a:p>
        </p:txBody>
      </p:sp>
      <p:sp>
        <p:nvSpPr>
          <p:cNvPr id="51" name="Oval 50"/>
          <p:cNvSpPr/>
          <p:nvPr/>
        </p:nvSpPr>
        <p:spPr>
          <a:xfrm>
            <a:off x="4135079" y="5378959"/>
            <a:ext cx="72008" cy="720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p:cNvSpPr/>
          <p:nvPr/>
        </p:nvSpPr>
        <p:spPr>
          <a:xfrm>
            <a:off x="3946787" y="5458371"/>
            <a:ext cx="72008" cy="720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p:cNvSpPr/>
          <p:nvPr/>
        </p:nvSpPr>
        <p:spPr>
          <a:xfrm>
            <a:off x="3946675" y="5682680"/>
            <a:ext cx="72008" cy="720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p:cNvSpPr/>
          <p:nvPr/>
        </p:nvSpPr>
        <p:spPr>
          <a:xfrm>
            <a:off x="4368044" y="5221275"/>
            <a:ext cx="72008" cy="720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p:cNvSpPr/>
          <p:nvPr/>
        </p:nvSpPr>
        <p:spPr>
          <a:xfrm>
            <a:off x="3971963" y="5229200"/>
            <a:ext cx="72008" cy="720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p:cNvSpPr/>
          <p:nvPr/>
        </p:nvSpPr>
        <p:spPr>
          <a:xfrm>
            <a:off x="4135079" y="5521549"/>
            <a:ext cx="72008" cy="7200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2" name="Straight Connector 61"/>
          <p:cNvCxnSpPr/>
          <p:nvPr/>
        </p:nvCxnSpPr>
        <p:spPr>
          <a:xfrm flipV="1">
            <a:off x="5995517" y="4581128"/>
            <a:ext cx="0" cy="454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995517" y="4581128"/>
            <a:ext cx="52069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516216" y="4581128"/>
            <a:ext cx="0" cy="2272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6255866" y="4797152"/>
            <a:ext cx="54838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6372200" y="4882604"/>
            <a:ext cx="2880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6456908" y="4947842"/>
            <a:ext cx="144016" cy="18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Right Brace 80"/>
          <p:cNvSpPr/>
          <p:nvPr/>
        </p:nvSpPr>
        <p:spPr>
          <a:xfrm>
            <a:off x="6132042" y="5036345"/>
            <a:ext cx="240158" cy="1150144"/>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2" name="TextBox 81"/>
          <p:cNvSpPr txBox="1"/>
          <p:nvPr/>
        </p:nvSpPr>
        <p:spPr>
          <a:xfrm>
            <a:off x="6372200" y="5430330"/>
            <a:ext cx="707380" cy="369332"/>
          </a:xfrm>
          <a:prstGeom prst="rect">
            <a:avLst/>
          </a:prstGeom>
          <a:noFill/>
        </p:spPr>
        <p:txBody>
          <a:bodyPr wrap="square" rtlCol="0">
            <a:spAutoFit/>
          </a:bodyPr>
          <a:lstStyle/>
          <a:p>
            <a:r>
              <a:rPr lang="en-US" dirty="0" smtClean="0"/>
              <a:t>HV</a:t>
            </a:r>
            <a:endParaRPr lang="en-GB" dirty="0"/>
          </a:p>
        </p:txBody>
      </p:sp>
      <p:sp>
        <p:nvSpPr>
          <p:cNvPr id="4" name="Footer Placeholder 3"/>
          <p:cNvSpPr>
            <a:spLocks noGrp="1"/>
          </p:cNvSpPr>
          <p:nvPr>
            <p:ph type="ftr" sz="quarter" idx="4294967295"/>
          </p:nvPr>
        </p:nvSpPr>
        <p:spPr>
          <a:xfrm rot="16200000">
            <a:off x="7586910" y="4048760"/>
            <a:ext cx="2367281" cy="365760"/>
          </a:xfrm>
          <a:prstGeom prst="rect">
            <a:avLst/>
          </a:prstGeom>
        </p:spPr>
        <p:txBody>
          <a:bodyPr/>
          <a:lstStyle/>
          <a:p>
            <a:r>
              <a:rPr lang="en-GB" smtClean="0"/>
              <a:t>University of Tennessee</a:t>
            </a:r>
            <a:endParaRPr lang="en-GB"/>
          </a:p>
        </p:txBody>
      </p:sp>
      <p:sp>
        <p:nvSpPr>
          <p:cNvPr id="5" name="Slide Number Placeholder 4"/>
          <p:cNvSpPr>
            <a:spLocks noGrp="1"/>
          </p:cNvSpPr>
          <p:nvPr>
            <p:ph type="sldNum" sz="quarter" idx="4294967295"/>
          </p:nvPr>
        </p:nvSpPr>
        <p:spPr>
          <a:xfrm>
            <a:off x="8531788" y="5648960"/>
            <a:ext cx="548640" cy="396240"/>
          </a:xfrm>
          <a:prstGeom prst="bracketPair">
            <a:avLst>
              <a:gd name="adj" fmla="val 17949"/>
            </a:avLst>
          </a:prstGeom>
        </p:spPr>
        <p:txBody>
          <a:bodyPr/>
          <a:lstStyle/>
          <a:p>
            <a:fld id="{8C315EF4-279D-4BC8-BBCD-E60685C7AA33}" type="slidenum">
              <a:rPr lang="en-GB" smtClean="0"/>
              <a:pPr/>
              <a:t>63</a:t>
            </a:fld>
            <a:endParaRPr lang="en-GB"/>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87362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Readout Waveform</a:t>
            </a:r>
            <a:endParaRPr lang="en-GB" dirty="0"/>
          </a:p>
        </p:txBody>
      </p:sp>
      <p:sp>
        <p:nvSpPr>
          <p:cNvPr id="3" name="Content Placeholder 2"/>
          <p:cNvSpPr>
            <a:spLocks noGrp="1"/>
          </p:cNvSpPr>
          <p:nvPr>
            <p:ph idx="1"/>
          </p:nvPr>
        </p:nvSpPr>
        <p:spPr>
          <a:xfrm>
            <a:off x="323528" y="1268760"/>
            <a:ext cx="4248472" cy="4800600"/>
          </a:xfrm>
        </p:spPr>
        <p:txBody>
          <a:bodyPr/>
          <a:lstStyle/>
          <a:p>
            <a:r>
              <a:rPr lang="en-US" sz="2000" dirty="0" smtClean="0"/>
              <a:t>Level of C0, C1-&gt;Encoded Column Information</a:t>
            </a:r>
          </a:p>
          <a:p>
            <a:r>
              <a:rPr lang="en-US" sz="2000" dirty="0" smtClean="0"/>
              <a:t>Level of A0, A1, A2-&gt; Encoded Row information</a:t>
            </a:r>
          </a:p>
          <a:p>
            <a:r>
              <a:rPr lang="en-US" sz="2000" dirty="0" smtClean="0"/>
              <a:t>Signal is proportional to charge deposit (needs to be calibrated)</a:t>
            </a:r>
          </a:p>
          <a:p>
            <a:endParaRPr lang="en-GB" sz="2000" dirty="0"/>
          </a:p>
        </p:txBody>
      </p:sp>
      <p:pic>
        <p:nvPicPr>
          <p:cNvPr id="3075" name="Picture 3"/>
          <p:cNvPicPr>
            <a:picLocks noChangeAspect="1" noChangeArrowheads="1"/>
          </p:cNvPicPr>
          <p:nvPr/>
        </p:nvPicPr>
        <p:blipFill>
          <a:blip r:embed="rId2">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4716016" y="1556792"/>
            <a:ext cx="3744100" cy="3458780"/>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1187624" y="3667125"/>
            <a:ext cx="3143250" cy="3190875"/>
          </a:xfrm>
          <a:prstGeom prst="rect">
            <a:avLst/>
          </a:prstGeom>
          <a:noFill/>
          <a:ln>
            <a:noFill/>
          </a:ln>
          <a:effectLst/>
          <a:extLst>
            <a:ext uri="{909E8E84-426E-40DD-AFC4-6F175D3DCCD1}">
              <a14:hiddenFill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solidFill>
                  <a:schemeClr val="accent1"/>
                </a:solidFill>
              </a14:hiddenFill>
            </a:ext>
            <a:ext uri="{91240B29-F687-4F45-9708-019B960494DF}">
              <a14:hiddenLine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w="9525">
                <a:solidFill>
                  <a:schemeClr val="tx1"/>
                </a:solidFill>
                <a:miter lim="800000"/>
                <a:headEnd/>
                <a:tailEnd/>
              </a14:hiddenLine>
            </a:ext>
            <a:ext uri="{AF507438-7753-43E0-B8FC-AC1667EBCBE1}">
              <a14:hiddenEffects xmlns:mc="http://schemas.openxmlformats.org/markup-compatibility/2006" xmlns:mv="urn:schemas-microsoft-com:mac:vml" xmlns:a14="http://schemas.microsoft.com/office/drawing/2010/main" xmlns:p="http://schemas.openxmlformats.org/presentationml/2006/main" xmlns:r="http://schemas.openxmlformats.org/officeDocument/2006/relationships" xmlns:a="http://schemas.openxmlformats.org/drawingml/2006/main" xmlns="">
                <a:effectLst>
                  <a:outerShdw dist="35921" dir="2700000" algn="ctr" rotWithShape="0">
                    <a:schemeClr val="bg2"/>
                  </a:outerShdw>
                </a:effectLst>
              </a14:hiddenEffects>
            </a:ext>
          </a:extLst>
        </p:spPr>
      </p:pic>
      <p:sp>
        <p:nvSpPr>
          <p:cNvPr id="4" name="Rectangle 3"/>
          <p:cNvSpPr/>
          <p:nvPr/>
        </p:nvSpPr>
        <p:spPr>
          <a:xfrm>
            <a:off x="3779912" y="6643960"/>
            <a:ext cx="504056" cy="1886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5" name="TextBox 4"/>
          <p:cNvSpPr txBox="1"/>
          <p:nvPr/>
        </p:nvSpPr>
        <p:spPr>
          <a:xfrm>
            <a:off x="5796136" y="5733256"/>
            <a:ext cx="1800200" cy="369332"/>
          </a:xfrm>
          <a:prstGeom prst="rect">
            <a:avLst/>
          </a:prstGeom>
          <a:noFill/>
        </p:spPr>
        <p:txBody>
          <a:bodyPr wrap="square" rtlCol="0">
            <a:spAutoFit/>
          </a:bodyPr>
          <a:lstStyle/>
          <a:p>
            <a:r>
              <a:rPr lang="en-US" dirty="0" smtClean="0"/>
              <a:t>~25 ns time bins</a:t>
            </a:r>
            <a:endParaRPr lang="en-GB" dirty="0"/>
          </a:p>
        </p:txBody>
      </p:sp>
      <p:cxnSp>
        <p:nvCxnSpPr>
          <p:cNvPr id="7" name="Straight Arrow Connector 6"/>
          <p:cNvCxnSpPr>
            <a:stCxn id="5" idx="0"/>
          </p:cNvCxnSpPr>
          <p:nvPr/>
        </p:nvCxnSpPr>
        <p:spPr>
          <a:xfrm flipH="1" flipV="1">
            <a:off x="6444208" y="4077072"/>
            <a:ext cx="252028" cy="165618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 name="Footer Placeholder 7"/>
          <p:cNvSpPr>
            <a:spLocks noGrp="1"/>
          </p:cNvSpPr>
          <p:nvPr>
            <p:ph type="ftr" sz="quarter" idx="4294967295"/>
          </p:nvPr>
        </p:nvSpPr>
        <p:spPr>
          <a:xfrm rot="16200000">
            <a:off x="7586910" y="4048760"/>
            <a:ext cx="2367281" cy="365760"/>
          </a:xfrm>
          <a:prstGeom prst="rect">
            <a:avLst/>
          </a:prstGeom>
        </p:spPr>
        <p:txBody>
          <a:bodyPr/>
          <a:lstStyle/>
          <a:p>
            <a:r>
              <a:rPr lang="en-GB" smtClean="0"/>
              <a:t>University of Tennessee</a:t>
            </a:r>
            <a:endParaRPr lang="en-GB"/>
          </a:p>
        </p:txBody>
      </p:sp>
      <p:sp>
        <p:nvSpPr>
          <p:cNvPr id="9" name="Slide Number Placeholder 8"/>
          <p:cNvSpPr>
            <a:spLocks noGrp="1"/>
          </p:cNvSpPr>
          <p:nvPr>
            <p:ph type="sldNum" sz="quarter" idx="4294967295"/>
          </p:nvPr>
        </p:nvSpPr>
        <p:spPr>
          <a:xfrm>
            <a:off x="8531788" y="5648960"/>
            <a:ext cx="548640" cy="396240"/>
          </a:xfrm>
          <a:prstGeom prst="bracketPair">
            <a:avLst>
              <a:gd name="adj" fmla="val 17949"/>
            </a:avLst>
          </a:prstGeom>
        </p:spPr>
        <p:txBody>
          <a:bodyPr/>
          <a:lstStyle/>
          <a:p>
            <a:fld id="{8C315EF4-279D-4BC8-BBCD-E60685C7AA33}" type="slidenum">
              <a:rPr lang="en-GB" smtClean="0"/>
              <a:pPr/>
              <a:t>64</a:t>
            </a:fld>
            <a:endParaRPr lang="en-GB"/>
          </a:p>
        </p:txBody>
      </p:sp>
    </p:spTree>
    <p:extLst>
      <p:ext uri="{BB962C8B-B14F-4D97-AF65-F5344CB8AC3E}">
        <p14:creationId xmlns:mc="http://schemas.openxmlformats.org/markup-compatibility/2006" xmlns:mv="urn:schemas-microsoft-com:mac:vml" xmlns:p14="http://schemas.microsoft.com/office/powerpoint/2010/main" xmlns:p="http://schemas.openxmlformats.org/presentationml/2006/main" xmlns:r="http://schemas.openxmlformats.org/officeDocument/2006/relationships" xmlns:a="http://schemas.openxmlformats.org/drawingml/2006/main" xmlns="" val="2832973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1905000" y="2438400"/>
            <a:ext cx="5486400" cy="1015663"/>
          </a:xfrm>
          <a:prstGeom prst="rect">
            <a:avLst/>
          </a:prstGeom>
          <a:noFill/>
        </p:spPr>
        <p:txBody>
          <a:bodyPr wrap="square" rtlCol="0">
            <a:spAutoFit/>
          </a:bodyPr>
          <a:lstStyle/>
          <a:p>
            <a:pPr algn="ctr"/>
            <a:r>
              <a:rPr lang="en-US" sz="2800" dirty="0" smtClean="0"/>
              <a:t>Smart Trigger</a:t>
            </a:r>
          </a:p>
          <a:p>
            <a:pPr algn="ctr"/>
            <a:r>
              <a:rPr lang="en-US" sz="3200" b="1" dirty="0" smtClean="0">
                <a:solidFill>
                  <a:srgbClr val="FF0000"/>
                </a:solidFill>
              </a:rPr>
              <a:t>40 MHz -&gt; 100 kHz</a:t>
            </a:r>
            <a:endParaRPr lang="en-US" sz="3200" b="1" dirty="0">
              <a:solidFill>
                <a:srgbClr val="FF0000"/>
              </a:solidFill>
            </a:endParaRPr>
          </a:p>
        </p:txBody>
      </p:sp>
      <p:sp>
        <p:nvSpPr>
          <p:cNvPr id="5" name="TextBox 4"/>
          <p:cNvSpPr txBox="1"/>
          <p:nvPr/>
        </p:nvSpPr>
        <p:spPr>
          <a:xfrm>
            <a:off x="2057400" y="4114800"/>
            <a:ext cx="5486400" cy="523220"/>
          </a:xfrm>
          <a:prstGeom prst="rect">
            <a:avLst/>
          </a:prstGeom>
          <a:noFill/>
        </p:spPr>
        <p:txBody>
          <a:bodyPr wrap="square" rtlCol="0">
            <a:spAutoFit/>
          </a:bodyPr>
          <a:lstStyle/>
          <a:p>
            <a:pPr algn="ctr"/>
            <a:r>
              <a:rPr lang="en-US" sz="2800" dirty="0" smtClean="0"/>
              <a:t>How to keep interesting events?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cms_ecal.jpg"/>
          <p:cNvPicPr>
            <a:picLocks noChangeAspect="1"/>
          </p:cNvPicPr>
          <p:nvPr/>
        </p:nvPicPr>
        <p:blipFill>
          <a:blip r:embed="rId3"/>
          <a:stretch>
            <a:fillRect/>
          </a:stretch>
        </p:blipFill>
        <p:spPr>
          <a:xfrm>
            <a:off x="0" y="2286000"/>
            <a:ext cx="3048000" cy="2286000"/>
          </a:xfrm>
          <a:prstGeom prst="rect">
            <a:avLst/>
          </a:prstGeom>
        </p:spPr>
      </p:pic>
      <p:pic>
        <p:nvPicPr>
          <p:cNvPr id="3" name="Picture 2"/>
          <p:cNvPicPr>
            <a:picLocks noChangeAspect="1"/>
          </p:cNvPicPr>
          <p:nvPr/>
        </p:nvPicPr>
        <p:blipFill>
          <a:blip r:embed="rId4"/>
          <a:stretch>
            <a:fillRect/>
          </a:stretch>
        </p:blipFill>
        <p:spPr>
          <a:xfrm>
            <a:off x="6077781" y="2241550"/>
            <a:ext cx="3066219" cy="2711450"/>
          </a:xfrm>
          <a:prstGeom prst="rect">
            <a:avLst/>
          </a:prstGeom>
        </p:spPr>
      </p:pic>
      <p:sp>
        <p:nvSpPr>
          <p:cNvPr id="4" name="TextBox 3"/>
          <p:cNvSpPr txBox="1"/>
          <p:nvPr/>
        </p:nvSpPr>
        <p:spPr>
          <a:xfrm>
            <a:off x="457200" y="1443335"/>
            <a:ext cx="2286000" cy="461665"/>
          </a:xfrm>
          <a:prstGeom prst="rect">
            <a:avLst/>
          </a:prstGeom>
          <a:noFill/>
        </p:spPr>
        <p:txBody>
          <a:bodyPr wrap="square" rtlCol="0">
            <a:spAutoFit/>
          </a:bodyPr>
          <a:lstStyle/>
          <a:p>
            <a:pPr algn="ctr"/>
            <a:r>
              <a:rPr lang="en-US" sz="2400" b="1" dirty="0" smtClean="0"/>
              <a:t>Raw Data</a:t>
            </a:r>
            <a:endParaRPr lang="en-US" sz="2400" b="1" dirty="0"/>
          </a:p>
        </p:txBody>
      </p:sp>
      <p:sp>
        <p:nvSpPr>
          <p:cNvPr id="5" name="TextBox 4"/>
          <p:cNvSpPr txBox="1"/>
          <p:nvPr/>
        </p:nvSpPr>
        <p:spPr>
          <a:xfrm>
            <a:off x="6477000" y="1447800"/>
            <a:ext cx="2286000" cy="461665"/>
          </a:xfrm>
          <a:prstGeom prst="rect">
            <a:avLst/>
          </a:prstGeom>
          <a:noFill/>
        </p:spPr>
        <p:txBody>
          <a:bodyPr wrap="square" rtlCol="0">
            <a:spAutoFit/>
          </a:bodyPr>
          <a:lstStyle/>
          <a:p>
            <a:pPr algn="ctr"/>
            <a:r>
              <a:rPr lang="en-US" sz="2400" b="1" dirty="0" smtClean="0"/>
              <a:t>Physics</a:t>
            </a:r>
            <a:endParaRPr lang="en-US" sz="2400" b="1" dirty="0"/>
          </a:p>
        </p:txBody>
      </p:sp>
      <p:sp>
        <p:nvSpPr>
          <p:cNvPr id="6" name="TextBox 5"/>
          <p:cNvSpPr txBox="1"/>
          <p:nvPr/>
        </p:nvSpPr>
        <p:spPr>
          <a:xfrm>
            <a:off x="3581400" y="1332636"/>
            <a:ext cx="2286000" cy="830997"/>
          </a:xfrm>
          <a:prstGeom prst="rect">
            <a:avLst/>
          </a:prstGeom>
          <a:noFill/>
        </p:spPr>
        <p:txBody>
          <a:bodyPr wrap="square" rtlCol="0">
            <a:spAutoFit/>
          </a:bodyPr>
          <a:lstStyle/>
          <a:p>
            <a:pPr algn="ctr"/>
            <a:r>
              <a:rPr lang="en-US" sz="2400" b="1" dirty="0" smtClean="0"/>
              <a:t>Reconstruction and  Filtering</a:t>
            </a:r>
            <a:endParaRPr lang="en-US" sz="2400" b="1" dirty="0"/>
          </a:p>
        </p:txBody>
      </p:sp>
      <p:pic>
        <p:nvPicPr>
          <p:cNvPr id="7" name="Picture 6" descr="cms_event_medres.png"/>
          <p:cNvPicPr>
            <a:picLocks noChangeAspect="1"/>
          </p:cNvPicPr>
          <p:nvPr/>
        </p:nvPicPr>
        <p:blipFill>
          <a:blip r:embed="rId5"/>
          <a:stretch>
            <a:fillRect/>
          </a:stretch>
        </p:blipFill>
        <p:spPr>
          <a:xfrm>
            <a:off x="3502671" y="2253649"/>
            <a:ext cx="2440929" cy="2394551"/>
          </a:xfrm>
          <a:prstGeom prst="rect">
            <a:avLst/>
          </a:prstGeom>
        </p:spPr>
      </p:pic>
      <p:cxnSp>
        <p:nvCxnSpPr>
          <p:cNvPr id="9" name="Straight Arrow Connector 8"/>
          <p:cNvCxnSpPr/>
          <p:nvPr/>
        </p:nvCxnSpPr>
        <p:spPr>
          <a:xfrm>
            <a:off x="2438400" y="1731768"/>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867400" y="1734645"/>
            <a:ext cx="1066800" cy="1588"/>
          </a:xfrm>
          <a:prstGeom prst="straightConnector1">
            <a:avLst/>
          </a:prstGeom>
          <a:ln w="60325">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437467" y="1270000"/>
            <a:ext cx="2556933" cy="1100667"/>
          </a:xfrm>
          <a:prstGeom prst="ellipse">
            <a:avLst/>
          </a:prstGeom>
          <a:noFill/>
          <a:ln w="1206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extBox 2"/>
          <p:cNvSpPr txBox="1"/>
          <p:nvPr/>
        </p:nvSpPr>
        <p:spPr>
          <a:xfrm>
            <a:off x="1905000" y="2438400"/>
            <a:ext cx="5486400" cy="1508105"/>
          </a:xfrm>
          <a:prstGeom prst="rect">
            <a:avLst/>
          </a:prstGeom>
          <a:noFill/>
        </p:spPr>
        <p:txBody>
          <a:bodyPr wrap="square" rtlCol="0">
            <a:spAutoFit/>
          </a:bodyPr>
          <a:lstStyle/>
          <a:p>
            <a:pPr algn="ctr"/>
            <a:r>
              <a:rPr lang="en-US" sz="2800" dirty="0" smtClean="0"/>
              <a:t>Raw Event Size &gt; 1MB</a:t>
            </a:r>
            <a:endParaRPr lang="en-US" sz="3200" b="1" dirty="0" smtClean="0">
              <a:solidFill>
                <a:srgbClr val="FF0000"/>
              </a:solidFill>
            </a:endParaRPr>
          </a:p>
          <a:p>
            <a:pPr algn="ctr"/>
            <a:r>
              <a:rPr lang="en-US" sz="3200" b="1" dirty="0" smtClean="0"/>
              <a:t>100 kHz -&gt; 100 GB/</a:t>
            </a:r>
            <a:r>
              <a:rPr lang="en-US" sz="3200" b="1" dirty="0" err="1" smtClean="0"/>
              <a:t>s</a:t>
            </a:r>
            <a:endParaRPr lang="en-US" sz="3200" b="1" dirty="0" smtClean="0"/>
          </a:p>
          <a:p>
            <a:pPr algn="ctr"/>
            <a:r>
              <a:rPr lang="en-US" sz="3200" b="1" dirty="0" smtClean="0">
                <a:solidFill>
                  <a:srgbClr val="FF0000"/>
                </a:solidFill>
              </a:rPr>
              <a:t>Still too much</a:t>
            </a:r>
          </a:p>
          <a:p>
            <a:pPr algn="ctr"/>
            <a:endParaRPr lang="en-US" sz="2800" dirty="0" smtClean="0"/>
          </a:p>
        </p:txBody>
      </p:sp>
      <p:sp>
        <p:nvSpPr>
          <p:cNvPr id="5" name="Rectangle 4"/>
          <p:cNvSpPr/>
          <p:nvPr/>
        </p:nvSpPr>
        <p:spPr>
          <a:xfrm>
            <a:off x="3570201" y="5454134"/>
            <a:ext cx="2205702" cy="400110"/>
          </a:xfrm>
          <a:prstGeom prst="rect">
            <a:avLst/>
          </a:prstGeom>
        </p:spPr>
        <p:txBody>
          <a:bodyPr wrap="none">
            <a:spAutoFit/>
          </a:bodyPr>
          <a:lstStyle/>
          <a:p>
            <a:pPr algn="ctr"/>
            <a:r>
              <a:rPr lang="en-US" sz="2000" b="1" dirty="0" smtClean="0"/>
              <a:t>(~8 </a:t>
            </a:r>
            <a:r>
              <a:rPr lang="en-US" sz="2000" b="1" dirty="0" err="1" smtClean="0"/>
              <a:t>petabytes</a:t>
            </a:r>
            <a:r>
              <a:rPr lang="en-US" sz="2000" b="1" dirty="0" smtClean="0"/>
              <a:t>/day)</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9579</TotalTime>
  <Words>4177</Words>
  <Application>Microsoft Macintosh PowerPoint</Application>
  <PresentationFormat>On-screen Show (4:3)</PresentationFormat>
  <Paragraphs>486</Paragraphs>
  <Slides>64</Slides>
  <Notes>57</Notes>
  <HiddenSlides>0</HiddenSlides>
  <MMClips>0</MMClips>
  <ScaleCrop>false</ScaleCrop>
  <HeadingPairs>
    <vt:vector size="4" baseType="variant">
      <vt:variant>
        <vt:lpstr>Design Template</vt:lpstr>
      </vt:variant>
      <vt:variant>
        <vt:i4>1</vt:i4>
      </vt:variant>
      <vt:variant>
        <vt:lpstr>Slide Titles</vt:lpstr>
      </vt:variant>
      <vt:variant>
        <vt:i4>64</vt:i4>
      </vt:variant>
    </vt:vector>
  </HeadingPairs>
  <TitlesOfParts>
    <vt:vector size="65" baseType="lpstr">
      <vt:lpstr>Office Theme</vt:lpstr>
      <vt:lpstr>Data Acquisition and Computing at the Compact Muon Solenoid Experiment</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The LHC</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PSI46 Readout Chip</vt:lpstr>
      <vt:lpstr>Charged Particle Detection</vt:lpstr>
      <vt:lpstr>Readout Waveform</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Acquisition and Computing at the Compact Muon Solenoid Experiment</dc:title>
  <dc:creator>Ma</dc:creator>
  <cp:lastModifiedBy>Ma</cp:lastModifiedBy>
  <cp:revision>506</cp:revision>
  <dcterms:created xsi:type="dcterms:W3CDTF">2011-08-31T18:39:44Z</dcterms:created>
  <dcterms:modified xsi:type="dcterms:W3CDTF">2011-08-31T19:29:29Z</dcterms:modified>
</cp:coreProperties>
</file>